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42"/>
  </p:notesMasterIdLst>
  <p:sldIdLst>
    <p:sldId id="256" r:id="rId2"/>
    <p:sldId id="257" r:id="rId3"/>
    <p:sldId id="280" r:id="rId4"/>
    <p:sldId id="281" r:id="rId5"/>
    <p:sldId id="282" r:id="rId6"/>
    <p:sldId id="283" r:id="rId7"/>
    <p:sldId id="284" r:id="rId8"/>
    <p:sldId id="285" r:id="rId9"/>
    <p:sldId id="286" r:id="rId10"/>
    <p:sldId id="287" r:id="rId11"/>
    <p:sldId id="303" r:id="rId12"/>
    <p:sldId id="258" r:id="rId13"/>
    <p:sldId id="274" r:id="rId14"/>
    <p:sldId id="275" r:id="rId15"/>
    <p:sldId id="307" r:id="rId16"/>
    <p:sldId id="259" r:id="rId17"/>
    <p:sldId id="289" r:id="rId18"/>
    <p:sldId id="291" r:id="rId19"/>
    <p:sldId id="292" r:id="rId20"/>
    <p:sldId id="269" r:id="rId21"/>
    <p:sldId id="264" r:id="rId22"/>
    <p:sldId id="301" r:id="rId23"/>
    <p:sldId id="290" r:id="rId24"/>
    <p:sldId id="293" r:id="rId25"/>
    <p:sldId id="294" r:id="rId26"/>
    <p:sldId id="295" r:id="rId27"/>
    <p:sldId id="296" r:id="rId28"/>
    <p:sldId id="297" r:id="rId29"/>
    <p:sldId id="298" r:id="rId30"/>
    <p:sldId id="299" r:id="rId31"/>
    <p:sldId id="262" r:id="rId32"/>
    <p:sldId id="272" r:id="rId33"/>
    <p:sldId id="263" r:id="rId34"/>
    <p:sldId id="266" r:id="rId35"/>
    <p:sldId id="267" r:id="rId36"/>
    <p:sldId id="270" r:id="rId37"/>
    <p:sldId id="305" r:id="rId38"/>
    <p:sldId id="306" r:id="rId39"/>
    <p:sldId id="302" r:id="rId40"/>
    <p:sldId id="304" r:id="rId4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6252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A7D8F7-B541-4F4E-8FE3-91FE6D345048}" type="datetimeFigureOut">
              <a:rPr lang="ru-RU" smtClean="0"/>
              <a:pPr/>
              <a:t>21.05.2015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BE93AF9-68D0-4670-9C2F-D001B057AC2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361188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E93AF9-68D0-4670-9C2F-D001B057AC24}" type="slidenum">
              <a:rPr lang="ru-RU" smtClean="0"/>
              <a:pPr/>
              <a:t>30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336711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21.05.2015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21.05.2015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21.05.2015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21.05.2015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21.05.2015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21.05.2015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21.05.2015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21.05.2015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21.05.2015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21.05.2015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21.05.2015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21.05.2015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image" Target="../media/image11.jpeg"/><Relationship Id="rId7" Type="http://schemas.openxmlformats.org/officeDocument/2006/relationships/image" Target="../media/image15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7" Type="http://schemas.openxmlformats.org/officeDocument/2006/relationships/image" Target="../media/image22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jpe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0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7" Type="http://schemas.openxmlformats.org/officeDocument/2006/relationships/image" Target="../media/image4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4.jpeg"/><Relationship Id="rId5" Type="http://schemas.openxmlformats.org/officeDocument/2006/relationships/image" Target="../media/image43.jpeg"/><Relationship Id="rId4" Type="http://schemas.openxmlformats.org/officeDocument/2006/relationships/image" Target="../media/image42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8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3.jpeg"/><Relationship Id="rId5" Type="http://schemas.openxmlformats.org/officeDocument/2006/relationships/image" Target="../media/image52.jpeg"/><Relationship Id="rId4" Type="http://schemas.openxmlformats.org/officeDocument/2006/relationships/image" Target="../media/image51.jpe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eg"/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jpeg"/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9.png"/><Relationship Id="rId4" Type="http://schemas.openxmlformats.org/officeDocument/2006/relationships/image" Target="../media/image58.jpe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jpeg"/><Relationship Id="rId2" Type="http://schemas.openxmlformats.org/officeDocument/2006/relationships/image" Target="../media/image6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4.jpeg"/><Relationship Id="rId5" Type="http://schemas.openxmlformats.org/officeDocument/2006/relationships/image" Target="../media/image63.png"/><Relationship Id="rId4" Type="http://schemas.openxmlformats.org/officeDocument/2006/relationships/image" Target="../media/image62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jpeg"/><Relationship Id="rId7" Type="http://schemas.openxmlformats.org/officeDocument/2006/relationships/image" Target="../media/image70.jpeg"/><Relationship Id="rId2" Type="http://schemas.openxmlformats.org/officeDocument/2006/relationships/image" Target="../media/image6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9.jpeg"/><Relationship Id="rId5" Type="http://schemas.openxmlformats.org/officeDocument/2006/relationships/image" Target="../media/image68.jpeg"/><Relationship Id="rId4" Type="http://schemas.openxmlformats.org/officeDocument/2006/relationships/image" Target="../media/image67.jpeg"/></Relationships>
</file>

<file path=ppt/slides/_rels/slide3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7.jpeg"/><Relationship Id="rId3" Type="http://schemas.openxmlformats.org/officeDocument/2006/relationships/image" Target="../media/image72.jpeg"/><Relationship Id="rId7" Type="http://schemas.openxmlformats.org/officeDocument/2006/relationships/image" Target="../media/image76.jpeg"/><Relationship Id="rId2" Type="http://schemas.openxmlformats.org/officeDocument/2006/relationships/image" Target="../media/image7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5.jpeg"/><Relationship Id="rId5" Type="http://schemas.openxmlformats.org/officeDocument/2006/relationships/image" Target="../media/image74.jpeg"/><Relationship Id="rId4" Type="http://schemas.openxmlformats.org/officeDocument/2006/relationships/image" Target="../media/image73.jpe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jpeg"/><Relationship Id="rId2" Type="http://schemas.openxmlformats.org/officeDocument/2006/relationships/image" Target="../media/image7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2.jpeg"/><Relationship Id="rId5" Type="http://schemas.openxmlformats.org/officeDocument/2006/relationships/image" Target="../media/image81.jpeg"/><Relationship Id="rId4" Type="http://schemas.openxmlformats.org/officeDocument/2006/relationships/image" Target="../media/image80.jpe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jpeg"/><Relationship Id="rId2" Type="http://schemas.openxmlformats.org/officeDocument/2006/relationships/image" Target="../media/image8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71600" y="1988840"/>
            <a:ext cx="2630714" cy="19140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email">
            <a:duotone>
              <a:prstClr val="black"/>
              <a:srgbClr val="0070C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691680" y="459295"/>
            <a:ext cx="5711825" cy="121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755577" y="4293096"/>
            <a:ext cx="7731854" cy="240065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spcAft>
                <a:spcPts val="0"/>
              </a:spcAft>
            </a:pPr>
            <a:r>
              <a:rPr lang="ru-RU" sz="3200" b="1" i="1" dirty="0">
                <a:solidFill>
                  <a:srgbClr val="0070C0"/>
                </a:solidFill>
                <a:latin typeface="Times New Roman"/>
                <a:ea typeface="Times New Roman"/>
              </a:rPr>
              <a:t>Проект «Школьный музей - центр гражданско-патриотического воспитания школьников»</a:t>
            </a:r>
            <a:endParaRPr lang="ru-RU" sz="3200" i="1" dirty="0">
              <a:solidFill>
                <a:srgbClr val="0070C0"/>
              </a:solidFill>
              <a:latin typeface="Times New Roman"/>
              <a:ea typeface="Times New Roman"/>
            </a:endParaRPr>
          </a:p>
          <a:p>
            <a:pPr algn="ctr">
              <a:spcAft>
                <a:spcPts val="0"/>
              </a:spcAft>
            </a:pPr>
            <a:r>
              <a:rPr lang="ru-RU" sz="5400" b="1" i="1" dirty="0">
                <a:latin typeface="Times New Roman"/>
                <a:ea typeface="Times New Roman"/>
              </a:rPr>
              <a:t> </a:t>
            </a:r>
            <a:endParaRPr lang="ru-RU" sz="5400" i="1" dirty="0">
              <a:effectLst/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638800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72067" y="1340768"/>
            <a:ext cx="7408333" cy="4785395"/>
          </a:xfrm>
        </p:spPr>
        <p:txBody>
          <a:bodyPr>
            <a:normAutofit fontScale="32500" lnSpcReduction="20000"/>
          </a:bodyPr>
          <a:lstStyle/>
          <a:p>
            <a:pPr indent="540385" algn="just">
              <a:spcAft>
                <a:spcPts val="0"/>
              </a:spcAft>
            </a:pPr>
            <a:r>
              <a:rPr lang="ru-RU" sz="8000" b="1" dirty="0" smtClean="0">
                <a:effectLst/>
                <a:latin typeface="Times New Roman"/>
                <a:ea typeface="Times New Roman"/>
              </a:rPr>
              <a:t>Направления развития школьного музея</a:t>
            </a:r>
            <a:r>
              <a:rPr lang="ru-RU" sz="8000" dirty="0" smtClean="0">
                <a:effectLst/>
                <a:latin typeface="Times New Roman"/>
                <a:ea typeface="Times New Roman"/>
              </a:rPr>
              <a:t>:</a:t>
            </a:r>
          </a:p>
          <a:p>
            <a:pPr indent="0" algn="just">
              <a:spcAft>
                <a:spcPts val="0"/>
              </a:spcAft>
              <a:buNone/>
            </a:pPr>
            <a:endParaRPr lang="ru-RU" sz="8000" dirty="0" smtClean="0">
              <a:effectLst/>
              <a:latin typeface="Times New Roman"/>
              <a:ea typeface="Times New Roman"/>
            </a:endParaRPr>
          </a:p>
          <a:p>
            <a:pPr lvl="1" algn="just">
              <a:lnSpc>
                <a:spcPct val="120000"/>
              </a:lnSpc>
              <a:buFont typeface="Wingdings"/>
              <a:buChar char=""/>
            </a:pPr>
            <a:r>
              <a:rPr lang="ru-RU" sz="8000" dirty="0" smtClean="0">
                <a:effectLst/>
                <a:latin typeface="Times New Roman"/>
                <a:ea typeface="Times New Roman"/>
              </a:rPr>
              <a:t>Школьная педагогическая хроника</a:t>
            </a:r>
          </a:p>
          <a:p>
            <a:pPr lvl="1" algn="just">
              <a:lnSpc>
                <a:spcPct val="120000"/>
              </a:lnSpc>
              <a:spcAft>
                <a:spcPts val="1000"/>
              </a:spcAft>
              <a:buFont typeface="Wingdings"/>
              <a:buChar char=""/>
            </a:pPr>
            <a:r>
              <a:rPr lang="ru-RU" sz="8000" dirty="0" smtClean="0">
                <a:effectLst/>
                <a:latin typeface="Times New Roman"/>
                <a:ea typeface="Times New Roman"/>
              </a:rPr>
              <a:t>Школа, в которой радостно жить и учиться </a:t>
            </a:r>
          </a:p>
          <a:p>
            <a:pPr lvl="1" algn="just">
              <a:lnSpc>
                <a:spcPct val="120000"/>
              </a:lnSpc>
              <a:spcAft>
                <a:spcPts val="1000"/>
              </a:spcAft>
              <a:buFont typeface="Wingdings"/>
              <a:buChar char=""/>
            </a:pPr>
            <a:r>
              <a:rPr lang="ru-RU" sz="8000" dirty="0" smtClean="0">
                <a:effectLst/>
                <a:latin typeface="Times New Roman"/>
                <a:ea typeface="Times New Roman"/>
              </a:rPr>
              <a:t>Его имя носит наша школа… </a:t>
            </a:r>
          </a:p>
          <a:p>
            <a:pPr lvl="1" algn="just">
              <a:lnSpc>
                <a:spcPct val="120000"/>
              </a:lnSpc>
              <a:spcAft>
                <a:spcPts val="1000"/>
              </a:spcAft>
              <a:buFont typeface="Wingdings"/>
              <a:buChar char=""/>
            </a:pPr>
            <a:r>
              <a:rPr lang="ru-RU" sz="8000" dirty="0" smtClean="0">
                <a:effectLst/>
                <a:latin typeface="Times New Roman"/>
                <a:ea typeface="Times New Roman"/>
              </a:rPr>
              <a:t>Поклонимся Великим тем годам</a:t>
            </a:r>
          </a:p>
          <a:p>
            <a:pPr lvl="1" algn="just">
              <a:lnSpc>
                <a:spcPct val="120000"/>
              </a:lnSpc>
              <a:spcAft>
                <a:spcPts val="1000"/>
              </a:spcAft>
              <a:buFont typeface="Wingdings"/>
              <a:buChar char=""/>
            </a:pPr>
            <a:r>
              <a:rPr lang="ru-RU" sz="8000" dirty="0" smtClean="0">
                <a:effectLst/>
                <a:latin typeface="Times New Roman"/>
                <a:ea typeface="Times New Roman"/>
              </a:rPr>
              <a:t>Интересные люди - интересные судьбы</a:t>
            </a:r>
          </a:p>
          <a:p>
            <a:pPr lvl="1" algn="just">
              <a:lnSpc>
                <a:spcPct val="120000"/>
              </a:lnSpc>
              <a:spcAft>
                <a:spcPts val="1000"/>
              </a:spcAft>
              <a:buFont typeface="Wingdings"/>
              <a:buChar char=""/>
            </a:pPr>
            <a:r>
              <a:rPr lang="ru-RU" sz="8000" dirty="0" smtClean="0">
                <a:effectLst/>
                <a:latin typeface="Times New Roman"/>
                <a:ea typeface="Times New Roman"/>
              </a:rPr>
              <a:t>Наши успехи в спорте и творчестве </a:t>
            </a:r>
          </a:p>
          <a:p>
            <a:pPr marL="114300" indent="0" algn="just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dirty="0" smtClean="0">
                <a:effectLst/>
              </a:rPr>
              <a:t> </a:t>
            </a:r>
          </a:p>
          <a:p>
            <a:pPr indent="0" algn="just">
              <a:spcAft>
                <a:spcPts val="0"/>
              </a:spcAft>
              <a:buNone/>
            </a:pPr>
            <a:r>
              <a:rPr lang="ru-RU" i="1" dirty="0" smtClean="0">
                <a:effectLst/>
                <a:latin typeface="Times New Roman"/>
                <a:ea typeface="Times New Roman"/>
              </a:rPr>
              <a:t> </a:t>
            </a:r>
            <a:endParaRPr lang="ru-RU" dirty="0" smtClean="0">
              <a:effectLst/>
              <a:latin typeface="Times New Roman"/>
              <a:ea typeface="Times New Roman"/>
            </a:endParaRP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>
                <a:effectLst/>
                <a:latin typeface="Times New Roman"/>
                <a:ea typeface="Times New Roman"/>
              </a:rPr>
              <a:t>Содержание проекта</a:t>
            </a:r>
            <a:r>
              <a:rPr lang="ru-RU" dirty="0" smtClean="0">
                <a:effectLst/>
                <a:latin typeface="Times New Roman"/>
                <a:ea typeface="Times New Roman"/>
              </a:rPr>
              <a:t/>
            </a:r>
            <a:br>
              <a:rPr lang="ru-RU" dirty="0" smtClean="0">
                <a:effectLst/>
                <a:latin typeface="Times New Roman"/>
                <a:ea typeface="Times New Roman"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5190355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3"/>
          <p:cNvGrpSpPr/>
          <p:nvPr/>
        </p:nvGrpSpPr>
        <p:grpSpPr>
          <a:xfrm>
            <a:off x="1729422" y="501333"/>
            <a:ext cx="5685155" cy="5855340"/>
            <a:chOff x="0" y="0"/>
            <a:chExt cx="5685227" cy="5855677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67235" y="0"/>
              <a:ext cx="5617992" cy="298939"/>
            </a:xfrm>
            <a:prstGeom prst="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ru-RU" sz="1200">
                  <a:solidFill>
                    <a:srgbClr val="000000"/>
                  </a:solidFill>
                  <a:effectLst/>
                  <a:latin typeface="Times New Roman"/>
                  <a:ea typeface="Times New Roman"/>
                </a:rPr>
                <a:t>Направления   развития и экспозиции музея</a:t>
              </a:r>
              <a:endParaRPr lang="ru-RU" sz="1200">
                <a:effectLst/>
                <a:latin typeface="Times New Roman"/>
                <a:ea typeface="Times New Roman"/>
              </a:endParaRPr>
            </a:p>
          </p:txBody>
        </p:sp>
        <p:cxnSp>
          <p:nvCxnSpPr>
            <p:cNvPr id="6" name="Прямая со стрелкой 5"/>
            <p:cNvCxnSpPr/>
            <p:nvPr/>
          </p:nvCxnSpPr>
          <p:spPr>
            <a:xfrm>
              <a:off x="739588" y="995082"/>
              <a:ext cx="8255" cy="26416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Прямая со стрелкой 6"/>
            <p:cNvCxnSpPr/>
            <p:nvPr/>
          </p:nvCxnSpPr>
          <p:spPr>
            <a:xfrm>
              <a:off x="2743200" y="766482"/>
              <a:ext cx="17584" cy="264747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Прямая со стрелкой 7"/>
            <p:cNvCxnSpPr/>
            <p:nvPr/>
          </p:nvCxnSpPr>
          <p:spPr>
            <a:xfrm>
              <a:off x="5029200" y="766482"/>
              <a:ext cx="8792" cy="26416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Прямоугольник 8"/>
            <p:cNvSpPr/>
            <p:nvPr/>
          </p:nvSpPr>
          <p:spPr>
            <a:xfrm>
              <a:off x="13447" y="1317812"/>
              <a:ext cx="1531620" cy="720725"/>
            </a:xfrm>
            <a:prstGeom prst="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ru-RU" sz="1200">
                  <a:effectLst/>
                  <a:latin typeface="Times New Roman"/>
                  <a:ea typeface="Times New Roman"/>
                </a:rPr>
                <a:t>Боевой путь 417 -стрелковой дивизии</a:t>
              </a:r>
            </a:p>
          </p:txBody>
        </p:sp>
        <p:sp>
          <p:nvSpPr>
            <p:cNvPr id="10" name="Прямоугольник 9"/>
            <p:cNvSpPr/>
            <p:nvPr/>
          </p:nvSpPr>
          <p:spPr>
            <a:xfrm>
              <a:off x="13447" y="2191871"/>
              <a:ext cx="1531620" cy="869950"/>
            </a:xfrm>
            <a:prstGeom prst="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ru-RU" sz="1200">
                  <a:effectLst/>
                  <a:latin typeface="Times New Roman"/>
                  <a:ea typeface="Times New Roman"/>
                </a:rPr>
                <a:t>Учителя – ветераны Великой Отечественной войны</a:t>
              </a:r>
            </a:p>
          </p:txBody>
        </p:sp>
        <p:sp>
          <p:nvSpPr>
            <p:cNvPr id="11" name="Прямоугольник 10"/>
            <p:cNvSpPr/>
            <p:nvPr/>
          </p:nvSpPr>
          <p:spPr>
            <a:xfrm>
              <a:off x="13447" y="3227294"/>
              <a:ext cx="1496060" cy="852805"/>
            </a:xfrm>
            <a:prstGeom prst="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ru-RU" sz="1200">
                  <a:effectLst/>
                  <a:latin typeface="Times New Roman"/>
                  <a:ea typeface="Times New Roman"/>
                </a:rPr>
                <a:t>Военно-спортивные игры «Зарница» и  «Орленок»</a:t>
              </a:r>
            </a:p>
          </p:txBody>
        </p:sp>
        <p:sp>
          <p:nvSpPr>
            <p:cNvPr id="12" name="Прямоугольник 11"/>
            <p:cNvSpPr/>
            <p:nvPr/>
          </p:nvSpPr>
          <p:spPr>
            <a:xfrm>
              <a:off x="13447" y="470647"/>
              <a:ext cx="1531620" cy="553720"/>
            </a:xfrm>
            <a:prstGeom prst="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ru-RU" sz="1200">
                  <a:effectLst/>
                  <a:latin typeface="Times New Roman"/>
                  <a:ea typeface="Times New Roman"/>
                </a:rPr>
                <a:t>Военно-патриотическое </a:t>
              </a:r>
            </a:p>
          </p:txBody>
        </p:sp>
        <p:sp>
          <p:nvSpPr>
            <p:cNvPr id="13" name="Прямоугольник 12"/>
            <p:cNvSpPr/>
            <p:nvPr/>
          </p:nvSpPr>
          <p:spPr>
            <a:xfrm>
              <a:off x="1990165" y="416859"/>
              <a:ext cx="1531620" cy="607060"/>
            </a:xfrm>
            <a:prstGeom prst="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ru-RU" sz="1200">
                  <a:effectLst/>
                  <a:latin typeface="Times New Roman"/>
                  <a:ea typeface="Times New Roman"/>
                </a:rPr>
                <a:t>История школы</a:t>
              </a:r>
            </a:p>
          </p:txBody>
        </p:sp>
        <p:sp>
          <p:nvSpPr>
            <p:cNvPr id="14" name="Прямоугольник 13"/>
            <p:cNvSpPr/>
            <p:nvPr/>
          </p:nvSpPr>
          <p:spPr>
            <a:xfrm>
              <a:off x="3980330" y="470647"/>
              <a:ext cx="1531620" cy="554258"/>
            </a:xfrm>
            <a:prstGeom prst="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ru-RU" sz="1200">
                  <a:effectLst/>
                  <a:latin typeface="Times New Roman"/>
                  <a:ea typeface="Times New Roman"/>
                </a:rPr>
                <a:t>Его имя носит школа</a:t>
              </a:r>
            </a:p>
          </p:txBody>
        </p:sp>
        <p:sp>
          <p:nvSpPr>
            <p:cNvPr id="15" name="Прямоугольник 14"/>
            <p:cNvSpPr/>
            <p:nvPr/>
          </p:nvSpPr>
          <p:spPr>
            <a:xfrm>
              <a:off x="0" y="4249271"/>
              <a:ext cx="1496060" cy="719455"/>
            </a:xfrm>
            <a:prstGeom prst="rect">
              <a:avLst/>
            </a:prstGeom>
            <a:solidFill>
              <a:sysClr val="window" lastClr="FFFFFF"/>
            </a:solidFill>
            <a:ln w="25400" cap="flat" cmpd="sng" algn="ctr">
              <a:solidFill>
                <a:srgbClr val="4F81BD"/>
              </a:solidFill>
              <a:prstDash val="solid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ru-RU" sz="1200">
                  <a:effectLst/>
                  <a:latin typeface="Times New Roman"/>
                  <a:ea typeface="Times New Roman"/>
                </a:rPr>
                <a:t>«Есть такая профессия – Родину защищать»</a:t>
              </a:r>
            </a:p>
          </p:txBody>
        </p:sp>
        <p:sp>
          <p:nvSpPr>
            <p:cNvPr id="16" name="Прямоугольник 15"/>
            <p:cNvSpPr/>
            <p:nvPr/>
          </p:nvSpPr>
          <p:spPr>
            <a:xfrm>
              <a:off x="1990165" y="1304365"/>
              <a:ext cx="1450731" cy="747102"/>
            </a:xfrm>
            <a:prstGeom prst="rect">
              <a:avLst/>
            </a:prstGeom>
            <a:solidFill>
              <a:sysClr val="window" lastClr="FFFFFF"/>
            </a:solidFill>
            <a:ln w="25400" cap="flat" cmpd="sng" algn="ctr">
              <a:solidFill>
                <a:srgbClr val="4F81BD"/>
              </a:solidFill>
              <a:prstDash val="solid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ru-RU" sz="1200">
                  <a:effectLst/>
                  <a:latin typeface="Times New Roman"/>
                  <a:ea typeface="Times New Roman"/>
                </a:rPr>
                <a:t>Они стояли у истоков</a:t>
              </a:r>
            </a:p>
          </p:txBody>
        </p:sp>
        <p:sp>
          <p:nvSpPr>
            <p:cNvPr id="17" name="Прямоугольник 16"/>
            <p:cNvSpPr/>
            <p:nvPr/>
          </p:nvSpPr>
          <p:spPr>
            <a:xfrm>
              <a:off x="1990165" y="2191871"/>
              <a:ext cx="1450340" cy="869950"/>
            </a:xfrm>
            <a:prstGeom prst="rect">
              <a:avLst/>
            </a:prstGeom>
            <a:solidFill>
              <a:sysClr val="window" lastClr="FFFFFF"/>
            </a:solidFill>
            <a:ln w="25400" cap="flat" cmpd="sng" algn="ctr">
              <a:solidFill>
                <a:srgbClr val="4F81BD"/>
              </a:solidFill>
              <a:prstDash val="solid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ru-RU" sz="1200">
                  <a:effectLst/>
                  <a:latin typeface="Times New Roman"/>
                  <a:ea typeface="Times New Roman"/>
                </a:rPr>
                <a:t>Школа строить и жить помогает</a:t>
              </a:r>
            </a:p>
          </p:txBody>
        </p:sp>
        <p:sp>
          <p:nvSpPr>
            <p:cNvPr id="18" name="Прямоугольник 17"/>
            <p:cNvSpPr/>
            <p:nvPr/>
          </p:nvSpPr>
          <p:spPr>
            <a:xfrm>
              <a:off x="1990165" y="3160059"/>
              <a:ext cx="1450340" cy="852170"/>
            </a:xfrm>
            <a:prstGeom prst="rect">
              <a:avLst/>
            </a:prstGeom>
            <a:solidFill>
              <a:sysClr val="window" lastClr="FFFFFF"/>
            </a:solidFill>
            <a:ln w="25400" cap="flat" cmpd="sng" algn="ctr">
              <a:solidFill>
                <a:srgbClr val="4F81BD"/>
              </a:solidFill>
              <a:prstDash val="solid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ru-RU" sz="1200">
                  <a:effectLst/>
                  <a:latin typeface="Times New Roman"/>
                  <a:ea typeface="Times New Roman"/>
                </a:rPr>
                <a:t>Школа, в которой радостно жить и учиться</a:t>
              </a:r>
            </a:p>
          </p:txBody>
        </p:sp>
        <p:cxnSp>
          <p:nvCxnSpPr>
            <p:cNvPr id="19" name="Прямая со стрелкой 18"/>
            <p:cNvCxnSpPr/>
            <p:nvPr/>
          </p:nvCxnSpPr>
          <p:spPr>
            <a:xfrm>
              <a:off x="2729753" y="1035424"/>
              <a:ext cx="8255" cy="264160"/>
            </a:xfrm>
            <a:prstGeom prst="straightConnector1">
              <a:avLst/>
            </a:prstGeom>
            <a:noFill/>
            <a:ln w="9525" cap="flat" cmpd="sng" algn="ctr">
              <a:solidFill>
                <a:srgbClr val="4F81BD">
                  <a:shade val="95000"/>
                  <a:satMod val="105000"/>
                </a:srgbClr>
              </a:solidFill>
              <a:prstDash val="solid"/>
              <a:tailEnd type="arrow"/>
            </a:ln>
            <a:effectLst/>
          </p:spPr>
        </p:cxnSp>
        <p:sp>
          <p:nvSpPr>
            <p:cNvPr id="20" name="Прямоугольник 19"/>
            <p:cNvSpPr/>
            <p:nvPr/>
          </p:nvSpPr>
          <p:spPr>
            <a:xfrm>
              <a:off x="1949824" y="4155141"/>
              <a:ext cx="1496060" cy="719455"/>
            </a:xfrm>
            <a:prstGeom prst="rect">
              <a:avLst/>
            </a:prstGeom>
            <a:solidFill>
              <a:sysClr val="window" lastClr="FFFFFF"/>
            </a:solidFill>
            <a:ln w="25400" cap="flat" cmpd="sng" algn="ctr">
              <a:solidFill>
                <a:srgbClr val="4F81BD"/>
              </a:solidFill>
              <a:prstDash val="solid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ru-RU" sz="1200">
                  <a:effectLst/>
                  <a:latin typeface="Times New Roman"/>
                  <a:ea typeface="Times New Roman"/>
                </a:rPr>
                <a:t>Олимпийцы среди нас</a:t>
              </a:r>
            </a:p>
          </p:txBody>
        </p:sp>
        <p:sp>
          <p:nvSpPr>
            <p:cNvPr id="21" name="Прямоугольник 20"/>
            <p:cNvSpPr/>
            <p:nvPr/>
          </p:nvSpPr>
          <p:spPr>
            <a:xfrm>
              <a:off x="1936377" y="5029200"/>
              <a:ext cx="1496060" cy="826477"/>
            </a:xfrm>
            <a:prstGeom prst="rect">
              <a:avLst/>
            </a:prstGeom>
            <a:solidFill>
              <a:sysClr val="window" lastClr="FFFFFF"/>
            </a:solidFill>
            <a:ln w="25400" cap="flat" cmpd="sng" algn="ctr">
              <a:solidFill>
                <a:srgbClr val="4F81BD"/>
              </a:solidFill>
              <a:prstDash val="solid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ru-RU" sz="1200">
                  <a:effectLst/>
                  <a:latin typeface="Times New Roman"/>
                  <a:ea typeface="Times New Roman"/>
                </a:rPr>
                <a:t>Известные люди – интересные судьбы</a:t>
              </a:r>
            </a:p>
          </p:txBody>
        </p:sp>
        <p:sp>
          <p:nvSpPr>
            <p:cNvPr id="22" name="Прямоугольник 21"/>
            <p:cNvSpPr/>
            <p:nvPr/>
          </p:nvSpPr>
          <p:spPr>
            <a:xfrm>
              <a:off x="3980330" y="1317812"/>
              <a:ext cx="1531620" cy="720383"/>
            </a:xfrm>
            <a:prstGeom prst="rect">
              <a:avLst/>
            </a:prstGeom>
            <a:solidFill>
              <a:sysClr val="window" lastClr="FFFFFF"/>
            </a:solidFill>
            <a:ln w="25400" cap="flat" cmpd="sng" algn="ctr">
              <a:solidFill>
                <a:srgbClr val="4F81BD"/>
              </a:solidFill>
              <a:prstDash val="solid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ru-RU" sz="1200">
                  <a:effectLst/>
                  <a:latin typeface="Times New Roman"/>
                  <a:ea typeface="Times New Roman"/>
                </a:rPr>
                <a:t>Боевой и трудовой путь А.Д.Кардаша</a:t>
              </a:r>
            </a:p>
          </p:txBody>
        </p:sp>
        <p:sp>
          <p:nvSpPr>
            <p:cNvPr id="23" name="Прямоугольник 22"/>
            <p:cNvSpPr/>
            <p:nvPr/>
          </p:nvSpPr>
          <p:spPr>
            <a:xfrm>
              <a:off x="3980330" y="2111188"/>
              <a:ext cx="1531620" cy="817685"/>
            </a:xfrm>
            <a:prstGeom prst="rect">
              <a:avLst/>
            </a:prstGeom>
            <a:solidFill>
              <a:sysClr val="window" lastClr="FFFFFF"/>
            </a:solidFill>
            <a:ln w="25400" cap="flat" cmpd="sng" algn="ctr">
              <a:solidFill>
                <a:srgbClr val="4F81BD"/>
              </a:solidFill>
              <a:prstDash val="solid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ru-RU" sz="1200">
                  <a:effectLst/>
                  <a:latin typeface="Times New Roman"/>
                  <a:ea typeface="Times New Roman"/>
                </a:rPr>
                <a:t>Роль А.Д. Кардаша в жизни школы</a:t>
              </a:r>
            </a:p>
          </p:txBody>
        </p:sp>
        <p:cxnSp>
          <p:nvCxnSpPr>
            <p:cNvPr id="24" name="Прямая со стрелкой 23"/>
            <p:cNvCxnSpPr/>
            <p:nvPr/>
          </p:nvCxnSpPr>
          <p:spPr>
            <a:xfrm>
              <a:off x="4733365" y="1035424"/>
              <a:ext cx="0" cy="263769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xmlns="" val="27342182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857403"/>
          </a:xfrm>
        </p:spPr>
        <p:txBody>
          <a:bodyPr>
            <a:normAutofit fontScale="25000" lnSpcReduction="20000"/>
          </a:bodyPr>
          <a:lstStyle/>
          <a:p>
            <a:pPr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2400" dirty="0" smtClean="0">
                <a:latin typeface="Times New Roman"/>
                <a:ea typeface="Times New Roman"/>
                <a:cs typeface="Times New Roman"/>
              </a:rPr>
              <a:t>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Утверждаю</a:t>
            </a:r>
            <a:endParaRPr lang="ru-RU" sz="2400" dirty="0">
              <a:ea typeface="Times New Roman"/>
              <a:cs typeface="Times New Roman"/>
            </a:endParaRPr>
          </a:p>
          <a:p>
            <a:pPr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2400" dirty="0" smtClean="0">
                <a:latin typeface="Times New Roman"/>
                <a:ea typeface="Times New Roman"/>
                <a:cs typeface="Times New Roman"/>
              </a:rPr>
              <a:t>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Директор </a:t>
            </a:r>
            <a:r>
              <a:rPr lang="ru-RU" sz="2400" dirty="0">
                <a:latin typeface="Times New Roman"/>
                <a:ea typeface="Times New Roman"/>
                <a:cs typeface="Times New Roman"/>
              </a:rPr>
              <a:t>МБОУ СОШ № 2</a:t>
            </a:r>
            <a:endParaRPr lang="ru-RU" sz="2400" dirty="0">
              <a:ea typeface="Times New Roman"/>
              <a:cs typeface="Times New Roman"/>
            </a:endParaRPr>
          </a:p>
          <a:p>
            <a:pPr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2400" dirty="0" smtClean="0">
                <a:latin typeface="Times New Roman"/>
                <a:ea typeface="Times New Roman"/>
                <a:cs typeface="Times New Roman"/>
              </a:rPr>
              <a:t>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_____________</a:t>
            </a:r>
            <a:r>
              <a:rPr lang="ru-RU" sz="2400" dirty="0">
                <a:latin typeface="Times New Roman"/>
                <a:ea typeface="Times New Roman"/>
                <a:cs typeface="Times New Roman"/>
              </a:rPr>
              <a:t>С.В.Бухалева</a:t>
            </a:r>
            <a:endParaRPr lang="ru-RU" sz="2400" dirty="0">
              <a:ea typeface="Times New Roman"/>
              <a:cs typeface="Times New Roman"/>
            </a:endParaRPr>
          </a:p>
          <a:p>
            <a:pPr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2400" dirty="0" smtClean="0">
                <a:latin typeface="Times New Roman"/>
                <a:ea typeface="Times New Roman"/>
                <a:cs typeface="Times New Roman"/>
              </a:rPr>
              <a:t>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«__»_______________</a:t>
            </a:r>
            <a:r>
              <a:rPr lang="ru-RU" sz="2400" dirty="0">
                <a:latin typeface="Times New Roman"/>
                <a:ea typeface="Times New Roman"/>
                <a:cs typeface="Times New Roman"/>
              </a:rPr>
              <a:t>20____</a:t>
            </a:r>
            <a:endParaRPr lang="ru-RU" sz="2400" dirty="0">
              <a:ea typeface="Times New Roman"/>
              <a:cs typeface="Times New Roman"/>
            </a:endParaRPr>
          </a:p>
          <a:p>
            <a:pPr marL="0"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ru-RU" b="1" dirty="0">
                <a:latin typeface="Times New Roman"/>
                <a:ea typeface="Times New Roman"/>
                <a:cs typeface="Times New Roman"/>
              </a:rPr>
              <a:t> </a:t>
            </a:r>
            <a:endParaRPr lang="ru-RU" sz="2400" dirty="0">
              <a:ea typeface="Times New Roman"/>
              <a:cs typeface="Times New Roman"/>
            </a:endParaRPr>
          </a:p>
          <a:p>
            <a:pPr marL="0" indent="0" algn="ctr">
              <a:lnSpc>
                <a:spcPct val="115000"/>
              </a:lnSpc>
              <a:buNone/>
            </a:pPr>
            <a:r>
              <a:rPr lang="ru-RU" b="1" dirty="0">
                <a:latin typeface="Times New Roman"/>
                <a:ea typeface="Times New Roman"/>
                <a:cs typeface="Times New Roman"/>
              </a:rPr>
              <a:t> </a:t>
            </a:r>
            <a:endParaRPr lang="ru-RU" sz="4200" dirty="0">
              <a:ea typeface="Times New Roman"/>
              <a:cs typeface="Times New Roman"/>
            </a:endParaRPr>
          </a:p>
          <a:p>
            <a:pPr marL="0" indent="0" algn="ctr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4200" b="1" dirty="0">
                <a:latin typeface="Times New Roman"/>
                <a:ea typeface="Times New Roman"/>
                <a:cs typeface="Times New Roman"/>
              </a:rPr>
              <a:t>Устав школьного музея</a:t>
            </a:r>
            <a:endParaRPr lang="ru-RU" sz="4200" b="1" dirty="0">
              <a:ea typeface="Times New Roman"/>
              <a:cs typeface="Times New Roman"/>
            </a:endParaRPr>
          </a:p>
          <a:p>
            <a:pPr marL="0"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ru-RU" dirty="0">
                <a:latin typeface="Times New Roman"/>
                <a:ea typeface="Times New Roman"/>
                <a:cs typeface="Times New Roman"/>
              </a:rPr>
              <a:t> </a:t>
            </a:r>
            <a:endParaRPr lang="ru-RU" sz="2400" dirty="0">
              <a:ea typeface="Times New Roman"/>
              <a:cs typeface="Times New Roman"/>
            </a:endParaRPr>
          </a:p>
          <a:p>
            <a:pPr marL="0"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4000" i="1" dirty="0">
                <a:latin typeface="Times New Roman"/>
                <a:ea typeface="Times New Roman"/>
                <a:cs typeface="Times New Roman"/>
              </a:rPr>
              <a:t>Общие положения.</a:t>
            </a:r>
            <a:endParaRPr lang="ru-RU" sz="4000" dirty="0">
              <a:ea typeface="Times New Roman"/>
              <a:cs typeface="Times New Roman"/>
            </a:endParaRPr>
          </a:p>
          <a:p>
            <a:pPr marL="0"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4000" dirty="0">
                <a:latin typeface="Times New Roman"/>
                <a:ea typeface="Times New Roman"/>
                <a:cs typeface="Times New Roman"/>
              </a:rPr>
              <a:t>Школьный краеведческий музей создается на базе МБОУ СОШ № 2 имени А.Д. </a:t>
            </a:r>
            <a:r>
              <a:rPr lang="ru-RU" sz="4000" dirty="0" err="1">
                <a:latin typeface="Times New Roman"/>
                <a:ea typeface="Times New Roman"/>
                <a:cs typeface="Times New Roman"/>
              </a:rPr>
              <a:t>Кардаша</a:t>
            </a:r>
            <a:r>
              <a:rPr lang="ru-RU" sz="4000" dirty="0">
                <a:latin typeface="Times New Roman"/>
                <a:ea typeface="Times New Roman"/>
                <a:cs typeface="Times New Roman"/>
              </a:rPr>
              <a:t> станицы Ленинградский муниципального образования Ленинградский район и является структурным подразделением общеобразовательной средней школы №1, действующей на основе Закона РФ «Об образовании»</a:t>
            </a:r>
            <a:endParaRPr lang="ru-RU" sz="4000" dirty="0">
              <a:ea typeface="Times New Roman"/>
              <a:cs typeface="Times New Roman"/>
            </a:endParaRPr>
          </a:p>
          <a:p>
            <a:pPr marL="0"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4000" dirty="0">
                <a:latin typeface="Times New Roman"/>
                <a:ea typeface="Times New Roman"/>
                <a:cs typeface="Times New Roman"/>
              </a:rPr>
              <a:t>Полное наименование «</a:t>
            </a:r>
            <a:r>
              <a:rPr lang="ru-RU" sz="4000" dirty="0" err="1">
                <a:latin typeface="Times New Roman"/>
                <a:ea typeface="Times New Roman"/>
                <a:cs typeface="Times New Roman"/>
              </a:rPr>
              <a:t>историко</a:t>
            </a:r>
            <a:r>
              <a:rPr lang="ru-RU" sz="4000" dirty="0">
                <a:latin typeface="Times New Roman"/>
                <a:ea typeface="Times New Roman"/>
                <a:cs typeface="Times New Roman"/>
              </a:rPr>
              <a:t> – краеведческий музей». Сокращенное наименование «музей».</a:t>
            </a:r>
            <a:endParaRPr lang="ru-RU" sz="4000" dirty="0">
              <a:ea typeface="Times New Roman"/>
              <a:cs typeface="Times New Roman"/>
            </a:endParaRPr>
          </a:p>
          <a:p>
            <a:pPr marL="0"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4000" dirty="0">
                <a:latin typeface="Times New Roman"/>
                <a:ea typeface="Times New Roman"/>
                <a:cs typeface="Times New Roman"/>
              </a:rPr>
              <a:t>Объединение осуществляет свою деятельность с настоящим уставом.</a:t>
            </a:r>
            <a:endParaRPr lang="ru-RU" sz="4000" dirty="0">
              <a:ea typeface="Times New Roman"/>
              <a:cs typeface="Times New Roman"/>
            </a:endParaRPr>
          </a:p>
          <a:p>
            <a:pPr marL="0"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4000" dirty="0">
                <a:latin typeface="Times New Roman"/>
                <a:ea typeface="Times New Roman"/>
                <a:cs typeface="Times New Roman"/>
              </a:rPr>
              <a:t>Срок деятельности музея неограничен.</a:t>
            </a:r>
            <a:endParaRPr lang="ru-RU" sz="4000" dirty="0">
              <a:ea typeface="Times New Roman"/>
              <a:cs typeface="Times New Roman"/>
            </a:endParaRPr>
          </a:p>
          <a:p>
            <a:pPr marL="0"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4000" dirty="0">
                <a:latin typeface="Times New Roman"/>
                <a:ea typeface="Times New Roman"/>
                <a:cs typeface="Times New Roman"/>
              </a:rPr>
              <a:t>Музей является систематизированным, тематическим собранием музейных предметов и музейных коллекций, сохраняемых и экспонируемых в соответствии с действующими правилами.  В настоящее время музей имеет 1 зал , 17 экспозиций.</a:t>
            </a:r>
            <a:endParaRPr lang="ru-RU" sz="4000" dirty="0">
              <a:ea typeface="Times New Roman"/>
              <a:cs typeface="Times New Roman"/>
            </a:endParaRPr>
          </a:p>
          <a:p>
            <a:pPr marL="0"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4000" dirty="0">
                <a:latin typeface="Times New Roman"/>
                <a:ea typeface="Times New Roman"/>
                <a:cs typeface="Times New Roman"/>
              </a:rPr>
              <a:t>В основе поисковой и собирательской деятельности музея лежит краеведческий принцип.</a:t>
            </a:r>
            <a:endParaRPr lang="ru-RU" sz="4000" dirty="0">
              <a:ea typeface="Times New Roman"/>
              <a:cs typeface="Times New Roman"/>
            </a:endParaRPr>
          </a:p>
          <a:p>
            <a:pPr marL="0"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4000" dirty="0">
                <a:latin typeface="Times New Roman"/>
                <a:ea typeface="Times New Roman"/>
                <a:cs typeface="Times New Roman"/>
              </a:rPr>
              <a:t>Профиль, программа, функции музея интегрируются с воспитательной системой школы и определяются ее задачами.</a:t>
            </a:r>
            <a:endParaRPr lang="ru-RU" sz="4000" dirty="0">
              <a:ea typeface="Times New Roman"/>
              <a:cs typeface="Times New Roman"/>
            </a:endParaRPr>
          </a:p>
          <a:p>
            <a:pPr marL="0"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4000" dirty="0">
                <a:latin typeface="Times New Roman"/>
                <a:ea typeface="Times New Roman"/>
                <a:cs typeface="Times New Roman"/>
              </a:rPr>
              <a:t> </a:t>
            </a:r>
            <a:endParaRPr lang="ru-RU" sz="4000" dirty="0">
              <a:ea typeface="Times New Roman"/>
              <a:cs typeface="Times New Roman"/>
            </a:endParaRPr>
          </a:p>
          <a:p>
            <a:pPr marL="0"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4000" i="1" dirty="0">
                <a:latin typeface="Times New Roman"/>
                <a:ea typeface="Times New Roman"/>
                <a:cs typeface="Times New Roman"/>
              </a:rPr>
              <a:t>Предмет, цели и виды деятельности</a:t>
            </a:r>
            <a:r>
              <a:rPr lang="ru-RU" sz="4000" dirty="0">
                <a:latin typeface="Times New Roman"/>
                <a:ea typeface="Times New Roman"/>
                <a:cs typeface="Times New Roman"/>
              </a:rPr>
              <a:t>.</a:t>
            </a:r>
            <a:endParaRPr lang="ru-RU" sz="4000" dirty="0">
              <a:ea typeface="Times New Roman"/>
              <a:cs typeface="Times New Roman"/>
            </a:endParaRPr>
          </a:p>
          <a:p>
            <a:pPr marL="0"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4000" dirty="0">
                <a:latin typeface="Times New Roman"/>
                <a:ea typeface="Times New Roman"/>
                <a:cs typeface="Times New Roman"/>
              </a:rPr>
              <a:t>Предметом деятельности музея является сбор, учет, хранение и демонстрация экспонатов:</a:t>
            </a:r>
            <a:endParaRPr lang="ru-RU" sz="4000" dirty="0">
              <a:ea typeface="Times New Roman"/>
              <a:cs typeface="Times New Roman"/>
            </a:endParaRPr>
          </a:p>
          <a:p>
            <a:pPr marL="0"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4000" dirty="0">
                <a:latin typeface="Times New Roman"/>
                <a:ea typeface="Times New Roman"/>
                <a:cs typeface="Times New Roman"/>
              </a:rPr>
              <a:t>Разработка и реализация программ, проектов;</a:t>
            </a:r>
            <a:endParaRPr lang="ru-RU" sz="4000" dirty="0">
              <a:ea typeface="Times New Roman"/>
              <a:cs typeface="Times New Roman"/>
            </a:endParaRPr>
          </a:p>
          <a:p>
            <a:pPr marL="0"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4000" dirty="0">
                <a:latin typeface="Times New Roman"/>
                <a:ea typeface="Times New Roman"/>
                <a:cs typeface="Times New Roman"/>
              </a:rPr>
              <a:t>Организация культурно - досуговых, интеллектуальных, творческих, познавательных мероприятий для детей и молодежи;</a:t>
            </a:r>
            <a:endParaRPr lang="ru-RU" sz="4000" dirty="0">
              <a:ea typeface="Times New Roman"/>
              <a:cs typeface="Times New Roman"/>
            </a:endParaRPr>
          </a:p>
          <a:p>
            <a:pPr marL="0"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4000" dirty="0">
                <a:latin typeface="Times New Roman"/>
                <a:ea typeface="Times New Roman"/>
                <a:cs typeface="Times New Roman"/>
              </a:rPr>
              <a:t>Связь с советами ветеранов.</a:t>
            </a:r>
            <a:endParaRPr lang="ru-RU" sz="4000" dirty="0">
              <a:ea typeface="Times New Roman"/>
              <a:cs typeface="Times New Roman"/>
            </a:endParaRPr>
          </a:p>
          <a:p>
            <a:pPr marL="0"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4000" dirty="0">
                <a:latin typeface="Times New Roman"/>
                <a:ea typeface="Times New Roman"/>
                <a:cs typeface="Times New Roman"/>
              </a:rPr>
              <a:t>Цель создания музея: всемерное содействие развитию коммуникативных компетенций, навыков исследовательской и поисковой работы учащихся, поддержке творческих способностей детей, формированию интереса к отечественной истории и культуре, уважительного отношения к нравственным ценностям прошлых поколений.</a:t>
            </a:r>
            <a:endParaRPr lang="ru-RU" sz="4000" dirty="0">
              <a:ea typeface="Times New Roman"/>
              <a:cs typeface="Times New Roman"/>
            </a:endParaRPr>
          </a:p>
          <a:p>
            <a:pPr marL="0"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4000" i="1" dirty="0">
                <a:latin typeface="Times New Roman"/>
                <a:ea typeface="Times New Roman"/>
                <a:cs typeface="Times New Roman"/>
              </a:rPr>
              <a:t>Цель музейной деятельности</a:t>
            </a:r>
            <a:r>
              <a:rPr lang="ru-RU" sz="4000" dirty="0">
                <a:latin typeface="Times New Roman"/>
                <a:ea typeface="Times New Roman"/>
                <a:cs typeface="Times New Roman"/>
              </a:rPr>
              <a:t>: формирование  и развитие у подрастающего поколения гражданского демократического сознания, активной жизненной позиции, гордости за свое Отечество, школу, семью, т.е. чувства сопричастности к прошлому и настоящему малой Родины.</a:t>
            </a:r>
            <a:endParaRPr lang="ru-RU" sz="4000" dirty="0">
              <a:ea typeface="Times New Roman"/>
              <a:cs typeface="Times New Roman"/>
            </a:endParaRPr>
          </a:p>
          <a:p>
            <a:pPr marL="0"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4000" dirty="0">
                <a:latin typeface="Times New Roman"/>
                <a:ea typeface="Times New Roman"/>
                <a:cs typeface="Times New Roman"/>
              </a:rPr>
              <a:t> </a:t>
            </a:r>
            <a:endParaRPr lang="ru-RU" sz="4000" dirty="0">
              <a:ea typeface="Times New Roman"/>
              <a:cs typeface="Times New Roman"/>
            </a:endParaRPr>
          </a:p>
          <a:p>
            <a:pPr marL="0" indent="0">
              <a:buNone/>
            </a:pPr>
            <a:r>
              <a:rPr lang="ru-RU" sz="4000" i="1" dirty="0">
                <a:latin typeface="Times New Roman"/>
                <a:ea typeface="Times New Roman"/>
              </a:rPr>
              <a:t>Роль музея:</a:t>
            </a:r>
            <a:r>
              <a:rPr lang="ru-RU" sz="4000" dirty="0">
                <a:latin typeface="Times New Roman"/>
                <a:ea typeface="Times New Roman"/>
              </a:rPr>
              <a:t> музей должен стать одним из воспитательных центров открытого образовательного пространства, координатором патриотического </a:t>
            </a:r>
            <a:endParaRPr lang="ru-RU" sz="40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Документация музея</a:t>
            </a:r>
            <a:endParaRPr lang="ru-RU" sz="4000" b="1" i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591458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404664"/>
            <a:ext cx="8229600" cy="6120680"/>
          </a:xfrm>
        </p:spPr>
        <p:txBody>
          <a:bodyPr>
            <a:noAutofit/>
          </a:bodyPr>
          <a:lstStyle/>
          <a:p>
            <a:pPr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900" dirty="0">
                <a:latin typeface="Times New Roman"/>
                <a:ea typeface="Times New Roman"/>
                <a:cs typeface="Times New Roman"/>
              </a:rPr>
              <a:t>Утверждаю</a:t>
            </a:r>
            <a:endParaRPr lang="ru-RU" sz="900" dirty="0">
              <a:ea typeface="Times New Roman"/>
              <a:cs typeface="Times New Roman"/>
            </a:endParaRPr>
          </a:p>
          <a:p>
            <a:pPr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900" dirty="0">
                <a:latin typeface="Times New Roman"/>
                <a:ea typeface="Times New Roman"/>
                <a:cs typeface="Times New Roman"/>
              </a:rPr>
              <a:t>Директор МБОУ СОШ № 2</a:t>
            </a:r>
            <a:endParaRPr lang="ru-RU" sz="900" dirty="0">
              <a:ea typeface="Times New Roman"/>
              <a:cs typeface="Times New Roman"/>
            </a:endParaRPr>
          </a:p>
          <a:p>
            <a:pPr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900" dirty="0">
                <a:latin typeface="Times New Roman"/>
                <a:ea typeface="Times New Roman"/>
                <a:cs typeface="Times New Roman"/>
              </a:rPr>
              <a:t>_____________С.В.Бухалева</a:t>
            </a:r>
            <a:endParaRPr lang="ru-RU" sz="900" dirty="0">
              <a:ea typeface="Times New Roman"/>
              <a:cs typeface="Times New Roman"/>
            </a:endParaRPr>
          </a:p>
          <a:p>
            <a:pPr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900" dirty="0">
                <a:latin typeface="Times New Roman"/>
                <a:ea typeface="Times New Roman"/>
                <a:cs typeface="Times New Roman"/>
              </a:rPr>
              <a:t>«__»_______________20____</a:t>
            </a:r>
            <a:endParaRPr lang="ru-RU" sz="900" dirty="0">
              <a:ea typeface="Times New Roman"/>
              <a:cs typeface="Times New Roman"/>
            </a:endParaRPr>
          </a:p>
          <a:p>
            <a:pPr marL="0" indent="0" algn="ctr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900" b="1" dirty="0">
                <a:latin typeface="Times New Roman"/>
                <a:ea typeface="Times New Roman"/>
                <a:cs typeface="Times New Roman"/>
              </a:rPr>
              <a:t> </a:t>
            </a:r>
            <a:endParaRPr lang="ru-RU" sz="900" dirty="0">
              <a:ea typeface="Times New Roman"/>
              <a:cs typeface="Times New Roman"/>
            </a:endParaRPr>
          </a:p>
          <a:p>
            <a:pPr marL="0" indent="0" algn="ctr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900" b="1" dirty="0">
                <a:latin typeface="Times New Roman"/>
                <a:ea typeface="Times New Roman"/>
                <a:cs typeface="Times New Roman"/>
              </a:rPr>
              <a:t> </a:t>
            </a:r>
            <a:endParaRPr lang="ru-RU" sz="900" dirty="0">
              <a:ea typeface="Times New Roman"/>
              <a:cs typeface="Times New Roman"/>
            </a:endParaRPr>
          </a:p>
          <a:p>
            <a:pPr marL="0" indent="0" algn="ctr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900" b="1" dirty="0">
                <a:latin typeface="Times New Roman"/>
                <a:ea typeface="Times New Roman"/>
                <a:cs typeface="Times New Roman"/>
              </a:rPr>
              <a:t> </a:t>
            </a:r>
            <a:endParaRPr lang="ru-RU" sz="900" dirty="0">
              <a:ea typeface="Times New Roman"/>
              <a:cs typeface="Times New Roman"/>
            </a:endParaRPr>
          </a:p>
          <a:p>
            <a:pPr marL="0" indent="0" algn="ctr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1200" b="1" dirty="0">
                <a:latin typeface="Times New Roman"/>
                <a:ea typeface="Times New Roman"/>
                <a:cs typeface="Times New Roman"/>
              </a:rPr>
              <a:t>Положение </a:t>
            </a:r>
            <a:endParaRPr lang="ru-RU" sz="1200" dirty="0">
              <a:ea typeface="Times New Roman"/>
              <a:cs typeface="Times New Roman"/>
            </a:endParaRPr>
          </a:p>
          <a:p>
            <a:pPr marL="0" indent="0" algn="ctr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1200" b="1" dirty="0">
                <a:latin typeface="Times New Roman"/>
                <a:ea typeface="Times New Roman"/>
                <a:cs typeface="Times New Roman"/>
              </a:rPr>
              <a:t>о школьном музее (музейной комнате) МБОУ СОШ № 2</a:t>
            </a:r>
            <a:endParaRPr lang="ru-RU" sz="1200" dirty="0">
              <a:ea typeface="Times New Roman"/>
              <a:cs typeface="Times New Roman"/>
            </a:endParaRPr>
          </a:p>
          <a:p>
            <a:pPr marL="0" indent="0" algn="ctr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1200" b="1" dirty="0">
                <a:latin typeface="Times New Roman"/>
                <a:ea typeface="Times New Roman"/>
                <a:cs typeface="Times New Roman"/>
              </a:rPr>
              <a:t> имени А.Д.Кардаша </a:t>
            </a:r>
            <a:endParaRPr lang="ru-RU" sz="1200" dirty="0">
              <a:ea typeface="Times New Roman"/>
              <a:cs typeface="Times New Roman"/>
            </a:endParaRPr>
          </a:p>
          <a:p>
            <a:pPr marL="0" indent="0" algn="ctr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1200" b="1" dirty="0">
                <a:latin typeface="Times New Roman"/>
                <a:ea typeface="Times New Roman"/>
                <a:cs typeface="Times New Roman"/>
              </a:rPr>
              <a:t>станицы Ленинградской  </a:t>
            </a:r>
            <a:endParaRPr lang="ru-RU" sz="1200" dirty="0">
              <a:ea typeface="Times New Roman"/>
              <a:cs typeface="Times New Roman"/>
            </a:endParaRPr>
          </a:p>
          <a:p>
            <a:pPr marL="0" indent="0" algn="ctr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1200" b="1" dirty="0">
                <a:latin typeface="Times New Roman"/>
                <a:ea typeface="Times New Roman"/>
                <a:cs typeface="Times New Roman"/>
              </a:rPr>
              <a:t> муниципального образования Ленинградский район</a:t>
            </a:r>
            <a:endParaRPr lang="ru-RU" sz="1200" dirty="0">
              <a:ea typeface="Times New Roman"/>
              <a:cs typeface="Times New Roman"/>
            </a:endParaRPr>
          </a:p>
          <a:p>
            <a:pPr marL="0"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1200" dirty="0">
                <a:latin typeface="Times New Roman"/>
                <a:ea typeface="Times New Roman"/>
                <a:cs typeface="Times New Roman"/>
              </a:rPr>
              <a:t> </a:t>
            </a:r>
            <a:endParaRPr lang="ru-RU" sz="1200" dirty="0">
              <a:ea typeface="Times New Roman"/>
              <a:cs typeface="Times New Roman"/>
            </a:endParaRPr>
          </a:p>
          <a:p>
            <a:pPr marL="0"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900" dirty="0">
                <a:latin typeface="Times New Roman"/>
                <a:ea typeface="Times New Roman"/>
                <a:cs typeface="Times New Roman"/>
              </a:rPr>
              <a:t> </a:t>
            </a:r>
            <a:endParaRPr lang="ru-RU" sz="900" dirty="0">
              <a:ea typeface="Times New Roman"/>
              <a:cs typeface="Times New Roman"/>
            </a:endParaRPr>
          </a:p>
          <a:p>
            <a:pPr marL="0"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900" i="1" dirty="0">
                <a:latin typeface="Times New Roman"/>
                <a:ea typeface="Times New Roman"/>
                <a:cs typeface="Times New Roman"/>
              </a:rPr>
              <a:t>1.Общие положения</a:t>
            </a:r>
            <a:endParaRPr lang="ru-RU" sz="900" dirty="0">
              <a:ea typeface="Times New Roman"/>
              <a:cs typeface="Times New Roman"/>
            </a:endParaRPr>
          </a:p>
          <a:p>
            <a:pPr marL="0"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900" dirty="0">
                <a:latin typeface="Times New Roman"/>
                <a:ea typeface="Times New Roman"/>
                <a:cs typeface="Times New Roman"/>
              </a:rPr>
              <a:t> </a:t>
            </a:r>
            <a:endParaRPr lang="ru-RU" sz="900" dirty="0">
              <a:ea typeface="Times New Roman"/>
              <a:cs typeface="Times New Roman"/>
            </a:endParaRPr>
          </a:p>
          <a:p>
            <a:pPr marL="0"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900" dirty="0">
                <a:latin typeface="Times New Roman"/>
                <a:ea typeface="Times New Roman"/>
                <a:cs typeface="Times New Roman"/>
              </a:rPr>
              <a:t>1.1. Школьный музей  ( музейная комната) является структурным подразделением МБОУ СОШ № 2 имени А.Д.Кардаша станицы Ленинградской муниципального образования Ленинградский район, действующей на основе Закона РФ «Об образовании», а в части учета и хранения фондов – Федерального закона «О музейном фонде и музеях РФ» (принят Государственной Думой 24.04.1996г.).</a:t>
            </a:r>
            <a:endParaRPr lang="ru-RU" sz="900" dirty="0">
              <a:ea typeface="Times New Roman"/>
              <a:cs typeface="Times New Roman"/>
            </a:endParaRPr>
          </a:p>
          <a:p>
            <a:pPr marL="0"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900" dirty="0">
                <a:latin typeface="Times New Roman"/>
                <a:ea typeface="Times New Roman"/>
                <a:cs typeface="Times New Roman"/>
              </a:rPr>
              <a:t>1.2. Музей (музейной комнате)</a:t>
            </a:r>
            <a:r>
              <a:rPr lang="ru-RU" sz="900" b="1" dirty="0">
                <a:latin typeface="Times New Roman"/>
                <a:ea typeface="Times New Roman"/>
                <a:cs typeface="Times New Roman"/>
              </a:rPr>
              <a:t> </a:t>
            </a:r>
            <a:r>
              <a:rPr lang="ru-RU" sz="900" dirty="0">
                <a:latin typeface="Times New Roman"/>
                <a:ea typeface="Times New Roman"/>
                <a:cs typeface="Times New Roman"/>
              </a:rPr>
              <a:t> является систематизированным, тематическим собранием музейных предметов и музейных коллекций – памятников истории, культуры и природы, сохраняемых и экспонируемых в соответствии с действующими правилами.</a:t>
            </a:r>
            <a:endParaRPr lang="ru-RU" sz="900" dirty="0">
              <a:ea typeface="Times New Roman"/>
              <a:cs typeface="Times New Roman"/>
            </a:endParaRPr>
          </a:p>
          <a:p>
            <a:pPr marL="0"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900" dirty="0">
                <a:latin typeface="Times New Roman"/>
                <a:ea typeface="Times New Roman"/>
                <a:cs typeface="Times New Roman"/>
              </a:rPr>
              <a:t>1.3. В основе поисковой и собирательской деятельности музея лежит краеведческий принцип.</a:t>
            </a:r>
            <a:endParaRPr lang="ru-RU" sz="900" dirty="0">
              <a:ea typeface="Times New Roman"/>
              <a:cs typeface="Times New Roman"/>
            </a:endParaRPr>
          </a:p>
          <a:p>
            <a:pPr marL="0"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900" dirty="0">
                <a:latin typeface="Times New Roman"/>
                <a:ea typeface="Times New Roman"/>
                <a:cs typeface="Times New Roman"/>
              </a:rPr>
              <a:t>1.4. Руководство музеем (музейной комнатой)</a:t>
            </a:r>
            <a:r>
              <a:rPr lang="ru-RU" sz="900" b="1" dirty="0">
                <a:latin typeface="Times New Roman"/>
                <a:ea typeface="Times New Roman"/>
                <a:cs typeface="Times New Roman"/>
              </a:rPr>
              <a:t> </a:t>
            </a:r>
            <a:r>
              <a:rPr lang="ru-RU" sz="900" dirty="0">
                <a:latin typeface="Times New Roman"/>
                <a:ea typeface="Times New Roman"/>
                <a:cs typeface="Times New Roman"/>
              </a:rPr>
              <a:t>  осуществляется одним из назначенных директором школы педагогов, имеющих специальную курсовую подготовку в области организации музейной деятельности, с участием общественности.</a:t>
            </a:r>
            <a:endParaRPr lang="ru-RU" sz="900" dirty="0">
              <a:ea typeface="Times New Roman"/>
              <a:cs typeface="Times New Roman"/>
            </a:endParaRPr>
          </a:p>
          <a:p>
            <a:pPr marL="0"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900" dirty="0">
                <a:latin typeface="Times New Roman"/>
                <a:ea typeface="Times New Roman"/>
                <a:cs typeface="Times New Roman"/>
              </a:rPr>
              <a:t>1.5. Музейные предметы и музейные коллекции школьного музея  являются неотъемлемой частью культурного наследия народов РФ. Они подлежат  учету и сохранности в установленном порядке.</a:t>
            </a:r>
            <a:endParaRPr lang="ru-RU" sz="900" dirty="0">
              <a:ea typeface="Times New Roman"/>
              <a:cs typeface="Times New Roman"/>
            </a:endParaRPr>
          </a:p>
          <a:p>
            <a:pPr marL="0"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900" dirty="0">
                <a:latin typeface="Times New Roman"/>
                <a:ea typeface="Times New Roman"/>
                <a:cs typeface="Times New Roman"/>
              </a:rPr>
              <a:t>1.6. Профиль, программа, функции музея (музейной комнаты)</a:t>
            </a:r>
            <a:r>
              <a:rPr lang="ru-RU" sz="900" b="1" dirty="0">
                <a:latin typeface="Times New Roman"/>
                <a:ea typeface="Times New Roman"/>
                <a:cs typeface="Times New Roman"/>
              </a:rPr>
              <a:t> </a:t>
            </a:r>
            <a:r>
              <a:rPr lang="ru-RU" sz="900" dirty="0">
                <a:latin typeface="Times New Roman"/>
                <a:ea typeface="Times New Roman"/>
                <a:cs typeface="Times New Roman"/>
              </a:rPr>
              <a:t> интегрируются с воспитательной системой школы и определяются ее задачами.</a:t>
            </a:r>
            <a:endParaRPr lang="ru-RU" sz="900" dirty="0">
              <a:ea typeface="Times New Roman"/>
              <a:cs typeface="Times New Roman"/>
            </a:endParaRPr>
          </a:p>
          <a:p>
            <a:pPr marL="0"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900" dirty="0">
                <a:latin typeface="Times New Roman"/>
                <a:ea typeface="Times New Roman"/>
                <a:cs typeface="Times New Roman"/>
              </a:rPr>
              <a:t> </a:t>
            </a:r>
            <a:endParaRPr lang="ru-RU" sz="900" dirty="0">
              <a:ea typeface="Times New Roman"/>
              <a:cs typeface="Times New Roman"/>
            </a:endParaRPr>
          </a:p>
          <a:p>
            <a:pPr marL="0"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900" i="1" dirty="0">
                <a:latin typeface="Times New Roman"/>
                <a:ea typeface="Times New Roman"/>
                <a:cs typeface="Times New Roman"/>
              </a:rPr>
              <a:t>2.Основные понятия</a:t>
            </a:r>
            <a:endParaRPr lang="ru-RU" sz="900" dirty="0">
              <a:ea typeface="Times New Roman"/>
              <a:cs typeface="Times New Roman"/>
            </a:endParaRPr>
          </a:p>
          <a:p>
            <a:pPr marL="0"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900" dirty="0">
                <a:latin typeface="Times New Roman"/>
                <a:ea typeface="Times New Roman"/>
                <a:cs typeface="Times New Roman"/>
              </a:rPr>
              <a:t> </a:t>
            </a:r>
            <a:endParaRPr lang="ru-RU" sz="900" dirty="0">
              <a:ea typeface="Times New Roman"/>
              <a:cs typeface="Times New Roman"/>
            </a:endParaRPr>
          </a:p>
          <a:p>
            <a:pPr marL="0" indent="0">
              <a:buNone/>
            </a:pPr>
            <a:endParaRPr lang="ru-RU" sz="900" dirty="0"/>
          </a:p>
        </p:txBody>
      </p:sp>
    </p:spTree>
    <p:extLst>
      <p:ext uri="{BB962C8B-B14F-4D97-AF65-F5344CB8AC3E}">
        <p14:creationId xmlns:p14="http://schemas.microsoft.com/office/powerpoint/2010/main" xmlns="" val="9194718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649491"/>
          </a:xfrm>
        </p:spPr>
        <p:txBody>
          <a:bodyPr>
            <a:normAutofit fontScale="25000" lnSpcReduction="20000"/>
          </a:bodyPr>
          <a:lstStyle/>
          <a:p>
            <a:pPr marL="0" indent="0" algn="ctr">
              <a:lnSpc>
                <a:spcPct val="150000"/>
              </a:lnSpc>
              <a:spcAft>
                <a:spcPts val="0"/>
              </a:spcAft>
              <a:buNone/>
            </a:pPr>
            <a:r>
              <a:rPr lang="ru-RU" sz="3600" dirty="0">
                <a:latin typeface="Times New Roman"/>
                <a:ea typeface="Times New Roman"/>
              </a:rPr>
              <a:t>Муниципальное образование Ленинградский район</a:t>
            </a:r>
            <a:endParaRPr lang="ru-RU" dirty="0">
              <a:latin typeface="Times New Roman"/>
              <a:ea typeface="Times New Roman"/>
            </a:endParaRPr>
          </a:p>
          <a:p>
            <a:pPr marL="0" indent="0" algn="ctr">
              <a:lnSpc>
                <a:spcPct val="150000"/>
              </a:lnSpc>
              <a:spcAft>
                <a:spcPts val="0"/>
              </a:spcAft>
              <a:buNone/>
            </a:pPr>
            <a:r>
              <a:rPr lang="ru-RU" sz="3600" dirty="0">
                <a:latin typeface="Times New Roman"/>
                <a:ea typeface="Times New Roman"/>
              </a:rPr>
              <a:t>м</a:t>
            </a:r>
            <a:r>
              <a:rPr lang="ru-RU" sz="3600" dirty="0" smtClean="0">
                <a:latin typeface="Times New Roman"/>
                <a:ea typeface="Times New Roman"/>
              </a:rPr>
              <a:t>униципальное </a:t>
            </a:r>
            <a:r>
              <a:rPr lang="ru-RU" sz="3600" dirty="0">
                <a:latin typeface="Times New Roman"/>
                <a:ea typeface="Times New Roman"/>
              </a:rPr>
              <a:t>бюджетное  общеобразовательное учреждение</a:t>
            </a:r>
            <a:endParaRPr lang="ru-RU" dirty="0">
              <a:latin typeface="Times New Roman"/>
              <a:ea typeface="Times New Roman"/>
            </a:endParaRPr>
          </a:p>
          <a:p>
            <a:pPr marL="0" indent="0" algn="ctr">
              <a:lnSpc>
                <a:spcPct val="150000"/>
              </a:lnSpc>
              <a:spcAft>
                <a:spcPts val="0"/>
              </a:spcAft>
              <a:buNone/>
            </a:pPr>
            <a:r>
              <a:rPr lang="ru-RU" sz="3600" dirty="0">
                <a:latin typeface="Times New Roman"/>
                <a:ea typeface="Times New Roman"/>
              </a:rPr>
              <a:t>          средняя общеобразовательная школа № 2 имени А.Д.Кардаша</a:t>
            </a:r>
            <a:endParaRPr lang="ru-RU" dirty="0">
              <a:latin typeface="Times New Roman"/>
              <a:ea typeface="Times New Roman"/>
            </a:endParaRPr>
          </a:p>
          <a:p>
            <a:pPr marL="0" indent="0" algn="ctr">
              <a:lnSpc>
                <a:spcPct val="150000"/>
              </a:lnSpc>
              <a:spcAft>
                <a:spcPts val="0"/>
              </a:spcAft>
              <a:buNone/>
            </a:pPr>
            <a:r>
              <a:rPr lang="ru-RU" sz="3600" dirty="0">
                <a:latin typeface="Times New Roman"/>
                <a:ea typeface="Times New Roman"/>
              </a:rPr>
              <a:t>станицы  Ленинградской  муниципального образования </a:t>
            </a:r>
            <a:endParaRPr lang="ru-RU" dirty="0">
              <a:latin typeface="Times New Roman"/>
              <a:ea typeface="Times New Roman"/>
            </a:endParaRPr>
          </a:p>
          <a:p>
            <a:pPr marL="0" indent="0" algn="ctr">
              <a:lnSpc>
                <a:spcPct val="150000"/>
              </a:lnSpc>
              <a:spcAft>
                <a:spcPts val="0"/>
              </a:spcAft>
              <a:buNone/>
            </a:pPr>
            <a:r>
              <a:rPr lang="ru-RU" sz="3600" dirty="0">
                <a:latin typeface="Times New Roman"/>
                <a:ea typeface="Times New Roman"/>
              </a:rPr>
              <a:t>Ленинградский район</a:t>
            </a:r>
            <a:endParaRPr lang="ru-RU" dirty="0">
              <a:latin typeface="Times New Roman"/>
              <a:ea typeface="Times New Roman"/>
            </a:endParaRPr>
          </a:p>
          <a:p>
            <a:pPr marL="0" indent="0" algn="ctr">
              <a:spcAft>
                <a:spcPts val="0"/>
              </a:spcAft>
              <a:buNone/>
            </a:pPr>
            <a:r>
              <a:rPr lang="ru-RU" sz="3600" dirty="0">
                <a:latin typeface="Times New Roman"/>
                <a:ea typeface="Times New Roman"/>
              </a:rPr>
              <a:t> </a:t>
            </a:r>
            <a:endParaRPr lang="ru-RU" dirty="0">
              <a:latin typeface="Times New Roman"/>
              <a:ea typeface="Times New Roman"/>
            </a:endParaRPr>
          </a:p>
          <a:p>
            <a:pPr marL="0" indent="0" algn="ctr">
              <a:spcAft>
                <a:spcPts val="0"/>
              </a:spcAft>
              <a:buNone/>
            </a:pPr>
            <a:r>
              <a:rPr lang="ru-RU" dirty="0">
                <a:latin typeface="Times New Roman"/>
                <a:ea typeface="Times New Roman"/>
              </a:rPr>
              <a:t>                                                                       УТВЕРЖДЕНО</a:t>
            </a:r>
          </a:p>
          <a:p>
            <a:pPr marL="0" indent="0" algn="ctr">
              <a:spcAft>
                <a:spcPts val="0"/>
              </a:spcAft>
              <a:buNone/>
            </a:pPr>
            <a:r>
              <a:rPr lang="ru-RU" dirty="0">
                <a:latin typeface="Times New Roman"/>
                <a:ea typeface="Times New Roman"/>
              </a:rPr>
              <a:t>                                                                                         решением педагогического совета</a:t>
            </a:r>
          </a:p>
          <a:p>
            <a:pPr marL="0" indent="0" algn="ctr">
              <a:spcAft>
                <a:spcPts val="0"/>
              </a:spcAft>
              <a:buNone/>
            </a:pPr>
            <a:r>
              <a:rPr lang="ru-RU" dirty="0">
                <a:latin typeface="Times New Roman"/>
                <a:ea typeface="Times New Roman"/>
              </a:rPr>
              <a:t>                                                                         от «29» августа 2014года,                                          </a:t>
            </a:r>
          </a:p>
          <a:p>
            <a:pPr marL="0" indent="0" algn="just">
              <a:spcAft>
                <a:spcPts val="0"/>
              </a:spcAft>
              <a:buNone/>
              <a:tabLst>
                <a:tab pos="3857625" algn="l"/>
              </a:tabLst>
            </a:pPr>
            <a:r>
              <a:rPr lang="ru-RU" dirty="0">
                <a:latin typeface="Times New Roman"/>
                <a:ea typeface="Times New Roman"/>
              </a:rPr>
              <a:t>                                                                                         </a:t>
            </a:r>
            <a:r>
              <a:rPr lang="ru-RU" dirty="0" smtClean="0">
                <a:latin typeface="Times New Roman"/>
                <a:ea typeface="Times New Roman"/>
              </a:rPr>
              <a:t>                                                                                    протокол  </a:t>
            </a:r>
            <a:r>
              <a:rPr lang="ru-RU" dirty="0">
                <a:latin typeface="Times New Roman"/>
                <a:ea typeface="Times New Roman"/>
              </a:rPr>
              <a:t>№ 1</a:t>
            </a:r>
          </a:p>
          <a:p>
            <a:pPr marL="0" indent="0" algn="just">
              <a:spcAft>
                <a:spcPts val="0"/>
              </a:spcAft>
              <a:buNone/>
            </a:pPr>
            <a:r>
              <a:rPr lang="ru-RU" sz="3600" b="1" dirty="0">
                <a:latin typeface="Times New Roman"/>
                <a:ea typeface="Times New Roman"/>
              </a:rPr>
              <a:t>                                                                          </a:t>
            </a:r>
            <a:r>
              <a:rPr lang="ru-RU" sz="3600" b="1" dirty="0" smtClean="0">
                <a:latin typeface="Times New Roman"/>
                <a:ea typeface="Times New Roman"/>
              </a:rPr>
              <a:t>                                                                                </a:t>
            </a:r>
            <a:r>
              <a:rPr lang="ru-RU" dirty="0" smtClean="0">
                <a:latin typeface="Times New Roman"/>
                <a:ea typeface="Times New Roman"/>
              </a:rPr>
              <a:t>Председатель </a:t>
            </a:r>
            <a:r>
              <a:rPr lang="ru-RU" dirty="0">
                <a:latin typeface="Times New Roman"/>
                <a:ea typeface="Times New Roman"/>
              </a:rPr>
              <a:t>педсовета</a:t>
            </a:r>
          </a:p>
          <a:p>
            <a:pPr marL="0" indent="0" algn="just">
              <a:spcAft>
                <a:spcPts val="0"/>
              </a:spcAft>
              <a:buNone/>
            </a:pPr>
            <a:r>
              <a:rPr lang="ru-RU" dirty="0">
                <a:latin typeface="Times New Roman"/>
                <a:ea typeface="Times New Roman"/>
              </a:rPr>
              <a:t>                                                                                           </a:t>
            </a:r>
            <a:r>
              <a:rPr lang="ru-RU" dirty="0" smtClean="0">
                <a:latin typeface="Times New Roman"/>
                <a:ea typeface="Times New Roman"/>
              </a:rPr>
              <a:t>                                                                                    </a:t>
            </a:r>
            <a:r>
              <a:rPr lang="ru-RU" dirty="0">
                <a:latin typeface="Times New Roman"/>
                <a:ea typeface="Times New Roman"/>
              </a:rPr>
              <a:t>_____________ С.В.Бухалева</a:t>
            </a:r>
          </a:p>
          <a:p>
            <a:pPr marL="0" indent="0" algn="just">
              <a:spcAft>
                <a:spcPts val="0"/>
              </a:spcAft>
              <a:buNone/>
            </a:pPr>
            <a:r>
              <a:rPr lang="ru-RU" b="1" dirty="0">
                <a:latin typeface="Times New Roman"/>
                <a:ea typeface="Times New Roman"/>
              </a:rPr>
              <a:t> </a:t>
            </a:r>
            <a:endParaRPr lang="ru-RU" dirty="0">
              <a:latin typeface="Times New Roman"/>
              <a:ea typeface="Times New Roman"/>
            </a:endParaRPr>
          </a:p>
          <a:p>
            <a:pPr marL="0" indent="0" algn="ctr">
              <a:spcAft>
                <a:spcPts val="0"/>
              </a:spcAft>
              <a:buNone/>
            </a:pPr>
            <a:r>
              <a:rPr lang="ru-RU" sz="3600" b="1" dirty="0">
                <a:latin typeface="Times New Roman"/>
                <a:ea typeface="Times New Roman"/>
              </a:rPr>
              <a:t> </a:t>
            </a:r>
            <a:endParaRPr lang="ru-RU" dirty="0">
              <a:latin typeface="Times New Roman"/>
              <a:ea typeface="Times New Roman"/>
            </a:endParaRPr>
          </a:p>
          <a:p>
            <a:pPr marL="0" indent="0" algn="ctr">
              <a:spcAft>
                <a:spcPts val="0"/>
              </a:spcAft>
              <a:buNone/>
            </a:pPr>
            <a:r>
              <a:rPr lang="ru-RU" sz="3600" b="1" dirty="0">
                <a:latin typeface="Times New Roman"/>
                <a:ea typeface="Times New Roman"/>
              </a:rPr>
              <a:t> </a:t>
            </a:r>
            <a:endParaRPr lang="ru-RU" dirty="0">
              <a:latin typeface="Times New Roman"/>
              <a:ea typeface="Times New Roman"/>
            </a:endParaRPr>
          </a:p>
          <a:p>
            <a:pPr marL="0" indent="0" algn="ctr">
              <a:spcAft>
                <a:spcPts val="0"/>
              </a:spcAft>
              <a:buNone/>
            </a:pPr>
            <a:endParaRPr lang="ru-RU" dirty="0">
              <a:latin typeface="Times New Roman"/>
              <a:ea typeface="Times New Roman"/>
            </a:endParaRPr>
          </a:p>
          <a:p>
            <a:pPr marL="0" indent="0" algn="ctr">
              <a:spcAft>
                <a:spcPts val="0"/>
              </a:spcAft>
              <a:buNone/>
            </a:pPr>
            <a:r>
              <a:rPr lang="ru-RU" sz="3600" b="1" dirty="0">
                <a:latin typeface="Times New Roman"/>
                <a:ea typeface="Times New Roman"/>
              </a:rPr>
              <a:t> </a:t>
            </a:r>
            <a:endParaRPr lang="ru-RU" dirty="0">
              <a:latin typeface="Times New Roman"/>
              <a:ea typeface="Times New Roman"/>
            </a:endParaRPr>
          </a:p>
          <a:p>
            <a:pPr marL="0" indent="0" algn="ctr">
              <a:spcAft>
                <a:spcPts val="0"/>
              </a:spcAft>
              <a:buNone/>
            </a:pPr>
            <a:r>
              <a:rPr lang="ru-RU" sz="9600" b="1" dirty="0">
                <a:latin typeface="Times New Roman"/>
                <a:ea typeface="Times New Roman"/>
              </a:rPr>
              <a:t>Образовательная программа </a:t>
            </a:r>
            <a:endParaRPr lang="ru-RU" sz="9600" dirty="0">
              <a:latin typeface="Times New Roman"/>
              <a:ea typeface="Times New Roman"/>
            </a:endParaRPr>
          </a:p>
          <a:p>
            <a:pPr marL="0" indent="0" algn="ctr">
              <a:spcAft>
                <a:spcPts val="0"/>
              </a:spcAft>
              <a:buNone/>
            </a:pPr>
            <a:r>
              <a:rPr lang="ru-RU" sz="9600" b="1" dirty="0">
                <a:latin typeface="Times New Roman"/>
                <a:ea typeface="Times New Roman"/>
              </a:rPr>
              <a:t>школьного музея </a:t>
            </a:r>
            <a:endParaRPr lang="ru-RU" sz="9600" dirty="0">
              <a:latin typeface="Times New Roman"/>
              <a:ea typeface="Times New Roman"/>
            </a:endParaRPr>
          </a:p>
          <a:p>
            <a:pPr marL="0" indent="0" algn="ctr">
              <a:spcAft>
                <a:spcPts val="0"/>
              </a:spcAft>
              <a:buNone/>
            </a:pPr>
            <a:r>
              <a:rPr lang="ru-RU" sz="9600" b="1" dirty="0">
                <a:latin typeface="Times New Roman"/>
                <a:ea typeface="Times New Roman"/>
              </a:rPr>
              <a:t> </a:t>
            </a:r>
            <a:endParaRPr lang="ru-RU" sz="9600" dirty="0">
              <a:latin typeface="Times New Roman"/>
              <a:ea typeface="Times New Roman"/>
            </a:endParaRPr>
          </a:p>
          <a:p>
            <a:pPr marL="0" indent="0" algn="ctr">
              <a:spcAft>
                <a:spcPts val="0"/>
              </a:spcAft>
              <a:buNone/>
            </a:pPr>
            <a:r>
              <a:rPr lang="ru-RU" sz="3600" b="1" dirty="0">
                <a:latin typeface="Times New Roman"/>
                <a:ea typeface="Times New Roman"/>
              </a:rPr>
              <a:t> </a:t>
            </a:r>
            <a:endParaRPr lang="ru-RU" dirty="0">
              <a:latin typeface="Times New Roman"/>
              <a:ea typeface="Times New Roman"/>
            </a:endParaRPr>
          </a:p>
          <a:p>
            <a:pPr marL="0" indent="0" algn="ctr">
              <a:spcAft>
                <a:spcPts val="0"/>
              </a:spcAft>
              <a:buNone/>
            </a:pPr>
            <a:r>
              <a:rPr lang="ru-RU" sz="3600" b="1" dirty="0">
                <a:latin typeface="Times New Roman"/>
                <a:ea typeface="Times New Roman"/>
              </a:rPr>
              <a:t> </a:t>
            </a:r>
            <a:endParaRPr lang="ru-RU" dirty="0">
              <a:latin typeface="Times New Roman"/>
              <a:ea typeface="Times New Roman"/>
            </a:endParaRPr>
          </a:p>
          <a:p>
            <a:pPr marL="0" indent="0" algn="ctr">
              <a:spcAft>
                <a:spcPts val="0"/>
              </a:spcAft>
              <a:buNone/>
            </a:pPr>
            <a:r>
              <a:rPr lang="ru-RU" sz="3600" b="1" dirty="0">
                <a:latin typeface="Times New Roman"/>
                <a:ea typeface="Times New Roman"/>
              </a:rPr>
              <a:t> </a:t>
            </a:r>
            <a:endParaRPr lang="ru-RU" dirty="0">
              <a:latin typeface="Times New Roman"/>
              <a:ea typeface="Times New Roman"/>
            </a:endParaRPr>
          </a:p>
          <a:p>
            <a:pPr marL="0" indent="0" algn="ctr">
              <a:spcAft>
                <a:spcPts val="0"/>
              </a:spcAft>
              <a:buNone/>
            </a:pPr>
            <a:r>
              <a:rPr lang="ru-RU" sz="3600" b="1" dirty="0">
                <a:latin typeface="Times New Roman"/>
                <a:ea typeface="Times New Roman"/>
              </a:rPr>
              <a:t> </a:t>
            </a:r>
            <a:endParaRPr lang="ru-RU" dirty="0">
              <a:latin typeface="Times New Roman"/>
              <a:ea typeface="Times New Roman"/>
            </a:endParaRPr>
          </a:p>
          <a:p>
            <a:pPr marL="0" indent="0" algn="ctr">
              <a:spcAft>
                <a:spcPts val="0"/>
              </a:spcAft>
              <a:buNone/>
            </a:pPr>
            <a:r>
              <a:rPr lang="ru-RU" sz="3600" b="1" dirty="0">
                <a:latin typeface="Times New Roman"/>
                <a:ea typeface="Times New Roman"/>
              </a:rPr>
              <a:t> </a:t>
            </a:r>
            <a:endParaRPr lang="ru-RU" dirty="0">
              <a:latin typeface="Times New Roman"/>
              <a:ea typeface="Times New Roman"/>
            </a:endParaRPr>
          </a:p>
          <a:p>
            <a:pPr marL="0" indent="0" algn="ctr">
              <a:spcAft>
                <a:spcPts val="0"/>
              </a:spcAft>
              <a:buNone/>
            </a:pPr>
            <a:r>
              <a:rPr lang="ru-RU" sz="3600" b="1" dirty="0">
                <a:latin typeface="Times New Roman"/>
                <a:ea typeface="Times New Roman"/>
              </a:rPr>
              <a:t> </a:t>
            </a:r>
            <a:endParaRPr lang="ru-RU" dirty="0">
              <a:latin typeface="Times New Roman"/>
              <a:ea typeface="Times New Roman"/>
            </a:endParaRPr>
          </a:p>
          <a:p>
            <a:pPr marL="0" indent="0" algn="ctr">
              <a:spcAft>
                <a:spcPts val="0"/>
              </a:spcAft>
              <a:buNone/>
            </a:pPr>
            <a:r>
              <a:rPr lang="ru-RU" sz="3600" b="1" dirty="0">
                <a:latin typeface="Times New Roman"/>
                <a:ea typeface="Times New Roman"/>
              </a:rPr>
              <a:t> </a:t>
            </a:r>
            <a:endParaRPr lang="ru-RU" dirty="0">
              <a:latin typeface="Times New Roman"/>
              <a:ea typeface="Times New Roman"/>
            </a:endParaRPr>
          </a:p>
          <a:p>
            <a:pPr marL="0" indent="0" algn="r">
              <a:spcAft>
                <a:spcPts val="0"/>
              </a:spcAft>
              <a:buNone/>
            </a:pPr>
            <a:r>
              <a:rPr lang="ru-RU" sz="3600" b="1" dirty="0">
                <a:latin typeface="Times New Roman"/>
                <a:ea typeface="Times New Roman"/>
              </a:rPr>
              <a:t>Автор:</a:t>
            </a:r>
            <a:endParaRPr lang="ru-RU" dirty="0">
              <a:latin typeface="Times New Roman"/>
              <a:ea typeface="Times New Roman"/>
            </a:endParaRPr>
          </a:p>
          <a:p>
            <a:pPr marL="0" indent="0" algn="r">
              <a:spcAft>
                <a:spcPts val="0"/>
              </a:spcAft>
              <a:buNone/>
            </a:pPr>
            <a:r>
              <a:rPr lang="ru-RU" sz="3600" b="1" dirty="0">
                <a:latin typeface="Times New Roman"/>
                <a:ea typeface="Times New Roman"/>
              </a:rPr>
              <a:t>Иванова Любовь Григорьевна,</a:t>
            </a:r>
            <a:endParaRPr lang="ru-RU" dirty="0">
              <a:latin typeface="Times New Roman"/>
              <a:ea typeface="Times New Roman"/>
            </a:endParaRPr>
          </a:p>
          <a:p>
            <a:pPr marL="0" indent="0" algn="r">
              <a:spcAft>
                <a:spcPts val="0"/>
              </a:spcAft>
              <a:buNone/>
            </a:pPr>
            <a:r>
              <a:rPr lang="ru-RU" sz="3600" b="1" dirty="0">
                <a:latin typeface="Times New Roman"/>
                <a:ea typeface="Times New Roman"/>
              </a:rPr>
              <a:t>учитель русского языка и литературы  </a:t>
            </a:r>
            <a:endParaRPr lang="ru-RU" dirty="0">
              <a:latin typeface="Times New Roman"/>
              <a:ea typeface="Times New Roman"/>
            </a:endParaRPr>
          </a:p>
          <a:p>
            <a:pPr marL="0" indent="0" algn="r">
              <a:spcAft>
                <a:spcPts val="0"/>
              </a:spcAft>
              <a:buNone/>
            </a:pPr>
            <a:r>
              <a:rPr lang="ru-RU" sz="3600" b="1" dirty="0">
                <a:latin typeface="Times New Roman"/>
                <a:ea typeface="Times New Roman"/>
              </a:rPr>
              <a:t>МБОУ СОШ № 2,</a:t>
            </a:r>
            <a:endParaRPr lang="ru-RU" dirty="0">
              <a:latin typeface="Times New Roman"/>
              <a:ea typeface="Times New Roman"/>
            </a:endParaRPr>
          </a:p>
          <a:p>
            <a:pPr marL="0" indent="0" algn="r">
              <a:spcAft>
                <a:spcPts val="0"/>
              </a:spcAft>
              <a:buNone/>
            </a:pPr>
            <a:r>
              <a:rPr lang="ru-RU" sz="3600" b="1" dirty="0">
                <a:latin typeface="Times New Roman"/>
                <a:ea typeface="Times New Roman"/>
              </a:rPr>
              <a:t>руководитель школьного музея</a:t>
            </a:r>
            <a:endParaRPr lang="ru-RU" dirty="0">
              <a:latin typeface="Times New Roman"/>
              <a:ea typeface="Times New Roman"/>
            </a:endParaRPr>
          </a:p>
          <a:p>
            <a:pPr marL="0" indent="0" algn="r">
              <a:spcAft>
                <a:spcPts val="0"/>
              </a:spcAft>
              <a:buNone/>
            </a:pPr>
            <a:r>
              <a:rPr lang="ru-RU" sz="3600" b="1" dirty="0">
                <a:latin typeface="Times New Roman"/>
                <a:ea typeface="Times New Roman"/>
              </a:rPr>
              <a:t> </a:t>
            </a:r>
            <a:endParaRPr lang="ru-RU" dirty="0">
              <a:latin typeface="Times New Roman"/>
              <a:ea typeface="Times New Roman"/>
            </a:endParaRPr>
          </a:p>
          <a:p>
            <a:pPr marL="0" indent="0">
              <a:spcAft>
                <a:spcPts val="0"/>
              </a:spcAft>
              <a:buNone/>
            </a:pPr>
            <a:r>
              <a:rPr lang="ru-RU" sz="3600" b="1" dirty="0">
                <a:latin typeface="Times New Roman"/>
                <a:ea typeface="Times New Roman"/>
              </a:rPr>
              <a:t> </a:t>
            </a:r>
            <a:endParaRPr lang="ru-RU" dirty="0">
              <a:latin typeface="Times New Roman"/>
              <a:ea typeface="Times New Roman"/>
            </a:endParaRPr>
          </a:p>
          <a:p>
            <a:pPr marL="0" indent="0">
              <a:spcAft>
                <a:spcPts val="0"/>
              </a:spcAft>
              <a:buNone/>
            </a:pPr>
            <a:r>
              <a:rPr lang="ru-RU" sz="3600" b="1" dirty="0">
                <a:latin typeface="Times New Roman"/>
                <a:ea typeface="Times New Roman"/>
              </a:rPr>
              <a:t> </a:t>
            </a:r>
            <a:endParaRPr lang="ru-RU" dirty="0">
              <a:latin typeface="Times New Roman"/>
              <a:ea typeface="Times New Roman"/>
            </a:endParaRPr>
          </a:p>
          <a:p>
            <a:pPr marL="0" indent="0">
              <a:spcAft>
                <a:spcPts val="0"/>
              </a:spcAft>
              <a:buNone/>
            </a:pPr>
            <a:r>
              <a:rPr lang="ru-RU" sz="3600" b="1" dirty="0">
                <a:latin typeface="Times New Roman"/>
                <a:ea typeface="Times New Roman"/>
              </a:rPr>
              <a:t> </a:t>
            </a:r>
            <a:endParaRPr lang="ru-RU" dirty="0">
              <a:latin typeface="Times New Roman"/>
              <a:ea typeface="Times New Roman"/>
            </a:endParaRPr>
          </a:p>
          <a:p>
            <a:pPr marL="0" indent="0" algn="ctr">
              <a:spcAft>
                <a:spcPts val="0"/>
              </a:spcAft>
              <a:buNone/>
            </a:pPr>
            <a:r>
              <a:rPr lang="ru-RU" sz="3600" b="1" dirty="0">
                <a:latin typeface="Times New Roman"/>
                <a:ea typeface="Times New Roman"/>
              </a:rPr>
              <a:t> </a:t>
            </a:r>
            <a:endParaRPr lang="ru-RU" dirty="0">
              <a:latin typeface="Times New Roman"/>
              <a:ea typeface="Times New Roman"/>
            </a:endParaRPr>
          </a:p>
          <a:p>
            <a:pPr marL="0" indent="0" algn="ctr">
              <a:spcAft>
                <a:spcPts val="0"/>
              </a:spcAft>
              <a:buNone/>
            </a:pPr>
            <a:r>
              <a:rPr lang="ru-RU" sz="3600" dirty="0">
                <a:latin typeface="Times New Roman"/>
                <a:ea typeface="Times New Roman"/>
              </a:rPr>
              <a:t>2014 год</a:t>
            </a:r>
            <a:endParaRPr lang="ru-RU" dirty="0">
              <a:latin typeface="Times New Roman"/>
              <a:ea typeface="Times New Roman"/>
            </a:endParaRPr>
          </a:p>
          <a:p>
            <a:pPr marL="0" indent="0" algn="ctr">
              <a:spcAft>
                <a:spcPts val="0"/>
              </a:spcAft>
              <a:buNone/>
            </a:pPr>
            <a:r>
              <a:rPr lang="ru-RU" sz="3600" b="1" dirty="0">
                <a:latin typeface="Times New Roman"/>
                <a:ea typeface="Times New Roman"/>
              </a:rPr>
              <a:t> </a:t>
            </a:r>
            <a:endParaRPr lang="ru-RU" dirty="0">
              <a:latin typeface="Times New Roman"/>
              <a:ea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949798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700808"/>
            <a:ext cx="8229600" cy="2952328"/>
          </a:xfrm>
        </p:spPr>
        <p:txBody>
          <a:bodyPr/>
          <a:lstStyle/>
          <a:p>
            <a:r>
              <a:rPr lang="ru-RU" b="1" i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Фотохроника из жизни музея</a:t>
            </a:r>
            <a:endParaRPr lang="ru-RU" b="1" i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21006024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Зам.директора по ВР\Desktop\музей\SAM_616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611560" y="1484784"/>
            <a:ext cx="3582719" cy="370702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Они стояли у истоков</a:t>
            </a:r>
            <a:endParaRPr lang="ru-RU" sz="4000" b="1" i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2" descr="C:\Users\Зам.директора по ВР\Desktop\музей\SAM_6164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14258" y="2420888"/>
            <a:ext cx="3674166" cy="405537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945417517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Школьная хроника</a:t>
            </a:r>
            <a:endParaRPr lang="ru-RU" b="1" i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9" name="Picture 5" descr="C:\Users\Зам.директора по ВР\Desktop\SAM_658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87624" y="1484784"/>
            <a:ext cx="6821289" cy="511596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639280620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Педагогическая летопись</a:t>
            </a:r>
            <a:endParaRPr lang="ru-RU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 descr="C:\Users\Зам.директора по ВР\Desktop\музей\SAM_658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7544" y="1556792"/>
            <a:ext cx="4320480" cy="508856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470507091"/>
              </p:ext>
            </p:extLst>
          </p:nvPr>
        </p:nvGraphicFramePr>
        <p:xfrm>
          <a:off x="5292080" y="2060848"/>
          <a:ext cx="3312368" cy="3535446"/>
        </p:xfrm>
        <a:graphic>
          <a:graphicData uri="http://schemas.openxmlformats.org/drawingml/2006/table">
            <a:tbl>
              <a:tblPr/>
              <a:tblGrid>
                <a:gridCol w="2432608"/>
                <a:gridCol w="879760"/>
              </a:tblGrid>
              <a:tr h="804715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70C0"/>
                          </a:solidFill>
                          <a:effectLst/>
                          <a:latin typeface="Times New Roman"/>
                          <a:ea typeface="Times New Roman"/>
                        </a:rPr>
                        <a:t>-высшей квалификационной категории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70C0"/>
                          </a:solidFill>
                          <a:effectLst/>
                          <a:latin typeface="Times New Roman"/>
                          <a:ea typeface="Times New Roman"/>
                        </a:rPr>
                        <a:t>40 </a:t>
                      </a:r>
                      <a:r>
                        <a:rPr lang="ru-RU" sz="1400" b="1" dirty="0" smtClean="0">
                          <a:solidFill>
                            <a:srgbClr val="0070C0"/>
                          </a:solidFill>
                          <a:effectLst/>
                          <a:latin typeface="Times New Roman"/>
                          <a:ea typeface="Times New Roman"/>
                        </a:rPr>
                        <a:t>человек</a:t>
                      </a:r>
                      <a:endParaRPr lang="ru-RU" sz="1400" b="1" dirty="0">
                        <a:solidFill>
                          <a:srgbClr val="0070C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3718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70C0"/>
                          </a:solidFill>
                          <a:effectLst/>
                          <a:latin typeface="Times New Roman"/>
                          <a:ea typeface="Times New Roman"/>
                        </a:rPr>
                        <a:t>-первой квалификационной категории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70C0"/>
                          </a:solidFill>
                          <a:effectLst/>
                          <a:latin typeface="Times New Roman"/>
                          <a:ea typeface="Times New Roman"/>
                        </a:rPr>
                        <a:t>20 </a:t>
                      </a:r>
                      <a:r>
                        <a:rPr lang="ru-RU" sz="1400" b="1" dirty="0" smtClean="0">
                          <a:solidFill>
                            <a:srgbClr val="0070C0"/>
                          </a:solidFill>
                          <a:effectLst/>
                          <a:latin typeface="Times New Roman"/>
                          <a:ea typeface="Times New Roman"/>
                        </a:rPr>
                        <a:t>человек</a:t>
                      </a:r>
                      <a:endParaRPr lang="ru-RU" sz="1400" b="1" dirty="0">
                        <a:solidFill>
                          <a:srgbClr val="0070C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3718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70C0"/>
                          </a:solidFill>
                          <a:effectLst/>
                          <a:latin typeface="Times New Roman"/>
                          <a:ea typeface="Times New Roman"/>
                        </a:rPr>
                        <a:t>-отличников народного просвещения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70C0"/>
                          </a:solidFill>
                          <a:effectLst/>
                          <a:latin typeface="Times New Roman"/>
                          <a:ea typeface="Times New Roman"/>
                        </a:rPr>
                        <a:t>6 человек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04715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70C0"/>
                          </a:solidFill>
                          <a:effectLst/>
                          <a:latin typeface="Times New Roman"/>
                          <a:ea typeface="Times New Roman"/>
                        </a:rPr>
                        <a:t>-удостоены звания: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70C0"/>
                          </a:solidFill>
                          <a:effectLst/>
                          <a:latin typeface="Times New Roman"/>
                          <a:ea typeface="Times New Roman"/>
                        </a:rPr>
                        <a:t> «Заслуженный учитель Кубани»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70C0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rgbClr val="0070C0"/>
                          </a:solidFill>
                          <a:effectLst/>
                          <a:latin typeface="Times New Roman"/>
                          <a:ea typeface="Times New Roman"/>
                        </a:rPr>
                        <a:t>3 </a:t>
                      </a:r>
                      <a:r>
                        <a:rPr lang="ru-RU" sz="1400" b="1" dirty="0">
                          <a:solidFill>
                            <a:srgbClr val="0070C0"/>
                          </a:solidFill>
                          <a:effectLst/>
                          <a:latin typeface="Times New Roman"/>
                          <a:ea typeface="Times New Roman"/>
                        </a:rPr>
                        <a:t>человека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51642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70C0"/>
                          </a:solidFill>
                          <a:effectLst/>
                          <a:latin typeface="Times New Roman"/>
                          <a:ea typeface="Times New Roman"/>
                        </a:rPr>
                        <a:t>-«Почетный работник общего образования РФ»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70C0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rgbClr val="0070C0"/>
                          </a:solidFill>
                          <a:effectLst/>
                          <a:latin typeface="Times New Roman"/>
                          <a:ea typeface="Times New Roman"/>
                        </a:rPr>
                        <a:t>3 человека</a:t>
                      </a:r>
                      <a:endParaRPr lang="ru-RU" sz="1400" b="1" dirty="0">
                        <a:solidFill>
                          <a:srgbClr val="0070C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180991209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Школе -  11 7 лет</a:t>
            </a:r>
            <a:endParaRPr lang="ru-RU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995998" y="2926148"/>
            <a:ext cx="2591798" cy="14299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Арнаут\Музей СОШ 2\выпускные классы\1966 ..jpe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9512" y="1276400"/>
            <a:ext cx="2074007" cy="14478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C:\Арнаут\Музей СОШ 2\выпускные классы\1974 10б.jpe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581025" y="1284040"/>
            <a:ext cx="1842081" cy="144016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77" name="Picture 5" descr="C:\Арнаут\Музей СОШ 2\выпускные классы\1990 11а.jpe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775581" y="1196752"/>
            <a:ext cx="1811383" cy="140166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C:\Арнаут\Музей СОШ 2\выпускные классы\2002 11б.jpe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325143" y="4326695"/>
            <a:ext cx="1670855" cy="247069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79" name="Picture 7" descr="C:\Арнаут\Музей СОШ 2\выпускные классы\2006 11а.jpe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635896" y="4549930"/>
            <a:ext cx="1473538" cy="227687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 descr="C:\Арнаут\Музей СОШ 2\выпускные классы\Паукова  11в.jpe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877082" y="4325004"/>
            <a:ext cx="1796997" cy="247069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67544" y="3068960"/>
            <a:ext cx="1944216" cy="621269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70C0"/>
                </a:solidFill>
              </a:rPr>
              <a:t>Выпусков -  114</a:t>
            </a:r>
            <a:endParaRPr lang="ru-RU" b="1" dirty="0">
              <a:solidFill>
                <a:srgbClr val="0070C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084168" y="2724200"/>
            <a:ext cx="2661093" cy="1424880"/>
          </a:xfrm>
          <a:prstGeom prst="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just">
              <a:spcAft>
                <a:spcPts val="0"/>
              </a:spcAft>
            </a:pPr>
            <a:r>
              <a:rPr lang="ru-RU" sz="1400" dirty="0" smtClean="0">
                <a:solidFill>
                  <a:srgbClr val="0070C0"/>
                </a:solidFill>
                <a:latin typeface="Times New Roman"/>
                <a:ea typeface="Times New Roman"/>
              </a:rPr>
              <a:t>Награждены </a:t>
            </a:r>
            <a:r>
              <a:rPr lang="ru-RU" sz="1400" dirty="0">
                <a:solidFill>
                  <a:srgbClr val="0070C0"/>
                </a:solidFill>
                <a:latin typeface="Times New Roman"/>
                <a:ea typeface="Times New Roman"/>
              </a:rPr>
              <a:t>золотыми </a:t>
            </a:r>
            <a:r>
              <a:rPr lang="ru-RU" sz="1400" dirty="0" smtClean="0">
                <a:solidFill>
                  <a:srgbClr val="0070C0"/>
                </a:solidFill>
                <a:latin typeface="Times New Roman"/>
                <a:ea typeface="Times New Roman"/>
              </a:rPr>
              <a:t>медалями - </a:t>
            </a:r>
            <a:r>
              <a:rPr lang="ru-RU" sz="1400" dirty="0">
                <a:solidFill>
                  <a:srgbClr val="0070C0"/>
                </a:solidFill>
                <a:latin typeface="Times New Roman"/>
                <a:ea typeface="Times New Roman"/>
              </a:rPr>
              <a:t>39 </a:t>
            </a:r>
            <a:r>
              <a:rPr lang="ru-RU" sz="1400" dirty="0" smtClean="0">
                <a:solidFill>
                  <a:srgbClr val="0070C0"/>
                </a:solidFill>
                <a:latin typeface="Times New Roman"/>
                <a:ea typeface="Times New Roman"/>
              </a:rPr>
              <a:t>выпускников</a:t>
            </a:r>
          </a:p>
          <a:p>
            <a:pPr algn="just">
              <a:spcAft>
                <a:spcPts val="0"/>
              </a:spcAft>
            </a:pPr>
            <a:endParaRPr lang="ru-RU" sz="1400" dirty="0">
              <a:solidFill>
                <a:srgbClr val="0070C0"/>
              </a:solidFill>
              <a:latin typeface="Times New Roman"/>
              <a:ea typeface="Times New Roman"/>
            </a:endParaRPr>
          </a:p>
          <a:p>
            <a:pPr algn="just">
              <a:spcAft>
                <a:spcPts val="0"/>
              </a:spcAft>
            </a:pPr>
            <a:r>
              <a:rPr lang="ru-RU" sz="1400" dirty="0" smtClean="0">
                <a:solidFill>
                  <a:srgbClr val="0070C0"/>
                </a:solidFill>
                <a:latin typeface="Times New Roman"/>
                <a:ea typeface="Times New Roman"/>
              </a:rPr>
              <a:t>Награждены </a:t>
            </a:r>
            <a:r>
              <a:rPr lang="ru-RU" sz="1400" dirty="0">
                <a:solidFill>
                  <a:srgbClr val="0070C0"/>
                </a:solidFill>
                <a:latin typeface="Times New Roman"/>
                <a:ea typeface="Times New Roman"/>
              </a:rPr>
              <a:t>серебряными медалями </a:t>
            </a:r>
            <a:r>
              <a:rPr lang="ru-RU" sz="1400" dirty="0" smtClean="0">
                <a:solidFill>
                  <a:srgbClr val="0070C0"/>
                </a:solidFill>
                <a:latin typeface="Times New Roman"/>
                <a:ea typeface="Times New Roman"/>
              </a:rPr>
              <a:t>- 46 </a:t>
            </a:r>
            <a:r>
              <a:rPr lang="ru-RU" sz="1400" dirty="0">
                <a:solidFill>
                  <a:srgbClr val="0070C0"/>
                </a:solidFill>
                <a:latin typeface="Times New Roman"/>
                <a:ea typeface="Times New Roman"/>
              </a:rPr>
              <a:t>выпускника</a:t>
            </a:r>
            <a:endParaRPr lang="ru-RU" sz="1400" dirty="0">
              <a:solidFill>
                <a:srgbClr val="0070C0"/>
              </a:solidFill>
              <a:effectLst/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26159031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Зам.директора по ВР\Desktop\1.jpe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9552" y="1268760"/>
            <a:ext cx="5173984" cy="345028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Зам.директора по ВР\Desktop\1 - копия.jpe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91880" y="3717032"/>
            <a:ext cx="5391912" cy="295046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67544" y="463009"/>
            <a:ext cx="8208912" cy="59932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i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 февраля 1997г. – открытие школьного музея</a:t>
            </a:r>
            <a:endParaRPr lang="ru-RU" sz="2400" b="1" i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7106845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54162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Известные люди – </a:t>
            </a:r>
            <a:br>
              <a:rPr lang="ru-RU" b="1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интересные судьбы</a:t>
            </a:r>
            <a:endParaRPr lang="ru-RU" b="1" i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218" name="Picture 2" descr="C:\Users\Зам.директора по ВР\Desktop\музей\SAM_618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41005" y="1689534"/>
            <a:ext cx="2824878" cy="211865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9219" name="Picture 3" descr="C:\Users\Зам.директора по ВР\Desktop\музей\SAM_6183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24736" y="1700808"/>
            <a:ext cx="2688299" cy="201622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7410" name="Picture 2" descr="C:\Users\Зам.директора по ВР\Desktop\музей\SAM_6632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779912" y="4122494"/>
            <a:ext cx="1768636" cy="235818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7411" name="Picture 3" descr="C:\Users\Зам.директора по ВР\Desktop\музей\SAM_6633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849501" y="4061967"/>
            <a:ext cx="2963534" cy="222265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7412" name="Picture 4" descr="C:\Users\Зам.директора по ВР\Desktop\музей\SAM_6636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779912" y="1496210"/>
            <a:ext cx="1768636" cy="235818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7413" name="Picture 5" descr="C:\Users\Зам.директора по ВР\Desktop\музей\SAM_6634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1520" y="4061967"/>
            <a:ext cx="3203848" cy="240288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01040017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b="1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Поклонимся Великим тем годам</a:t>
            </a:r>
            <a:endParaRPr lang="ru-RU" b="1" i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3314" name="Picture 2" descr="C:\Users\Зам.директора по ВР\Desktop\музей\SAM_661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059832" y="2276872"/>
            <a:ext cx="2931790" cy="390905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3315" name="Picture 3" descr="C:\Users\Зам.директора по ВР\Desktop\музей\SAM_6618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9478" y="1484784"/>
            <a:ext cx="3227851" cy="24208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3316" name="Picture 4" descr="C:\Users\Зам.директора по ВР\Desktop\музей\SAM_6619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751398" y="4077072"/>
            <a:ext cx="3104347" cy="232826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47944586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Зам.директора по ВР\Desktop\4.jpe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99592" y="692695"/>
            <a:ext cx="2952328" cy="405814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280988" y="1988840"/>
            <a:ext cx="4767192" cy="47022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960980901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Зам.директора по ВР\Desktop\музей\SAM_6598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9512" y="188640"/>
            <a:ext cx="8748464" cy="656134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514014940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Зам.директора по ВР\Desktop\музей\SAM_660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069976" y="332656"/>
            <a:ext cx="4716016" cy="353701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Users\Зам.директора по ВР\Desktop\музей\SAM_660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5536" y="2780928"/>
            <a:ext cx="2859782" cy="381304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C:\Users\Зам.директора по ВР\Desktop\музей\SAM_6603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724128" y="2780928"/>
            <a:ext cx="2751770" cy="366902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584734970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C:\Users\Зам.директора по ВР\Desktop\музей\SAM_660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1520" y="260648"/>
            <a:ext cx="8604448" cy="645333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873266926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Преемственность поколений</a:t>
            </a:r>
            <a:endParaRPr lang="ru-RU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170" name="Picture 2" descr="C:\Users\Зам.директора по ВР\Desktop\музей\SAM_6605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3568" y="1916832"/>
            <a:ext cx="3003798" cy="4005064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 descr="C:\Users\Зам.директора по ВР\Desktop\музей\SAM_6606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283968" y="1556792"/>
            <a:ext cx="3705876" cy="494116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510459830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707904" y="338328"/>
            <a:ext cx="4978896" cy="1252728"/>
          </a:xfrm>
        </p:spPr>
        <p:txBody>
          <a:bodyPr/>
          <a:lstStyle/>
          <a:p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Участники  слета</a:t>
            </a:r>
            <a:endParaRPr lang="ru-RU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194" name="Picture 2" descr="C:\Users\Зам.директора по ВР\Desktop\музей\SAM_660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65110" y="692696"/>
            <a:ext cx="3543858" cy="472514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195" name="Picture 3" descr="C:\Users\Зам.директора по ВР\Desktop\музей\SAM_6608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95935" y="2348880"/>
            <a:ext cx="4603507" cy="345263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238806424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9218" name="Picture 2" descr="C:\Users\Зам.директора по ВР\Desktop\музей\SAM_6609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3568" y="476672"/>
            <a:ext cx="7740352" cy="580526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33263050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Есть такая профессия – </a:t>
            </a:r>
            <a:b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Родину защищать!</a:t>
            </a:r>
            <a:endParaRPr lang="ru-RU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43" name="Picture 3" descr="C:\Users\Зам.директора по ВР\Desktop\музей\SAM_661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267744" y="2060848"/>
            <a:ext cx="4716016" cy="35370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44" name="Picture 4" descr="C:\Users\Зам.директора по ВР\Desktop\музей\SAM_661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3528" y="1849016"/>
            <a:ext cx="3330116" cy="24975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45" name="Picture 5" descr="C:\Users\Зам.директора по ВР\Desktop\музей\SAM_6614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868144" y="4221088"/>
            <a:ext cx="2987824" cy="22408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747706740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indent="0" algn="just">
              <a:spcAft>
                <a:spcPts val="0"/>
              </a:spcAft>
              <a:buNone/>
            </a:pPr>
            <a:r>
              <a:rPr lang="ru-RU" dirty="0" smtClean="0">
                <a:effectLst/>
                <a:latin typeface="Times New Roman"/>
                <a:ea typeface="Times New Roman"/>
              </a:rPr>
              <a:t>Обусловлена тем, что школьный музей, являясь частью открытого образовательного пространства, призван быть координатором гражданско-патриотической и социальной деятельности образовательной организации, связующей нитью между школой и учреждениями культуры, общественными организациями.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>
                <a:effectLst/>
                <a:latin typeface="Times New Roman"/>
                <a:ea typeface="Times New Roman"/>
              </a:rPr>
              <a:t>Актуальность проекта</a:t>
            </a:r>
            <a:r>
              <a:rPr lang="ru-RU" dirty="0" smtClean="0">
                <a:effectLst/>
                <a:latin typeface="Times New Roman"/>
                <a:ea typeface="Times New Roman"/>
              </a:rPr>
              <a:t/>
            </a:r>
            <a:br>
              <a:rPr lang="ru-RU" dirty="0" smtClean="0">
                <a:effectLst/>
                <a:latin typeface="Times New Roman"/>
                <a:ea typeface="Times New Roman"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1028117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Нам школа строить и жить помогает</a:t>
            </a:r>
            <a:endParaRPr lang="ru-RU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1266" name="Picture 2" descr="C:\Users\Зам.директора по ВР\Desktop\музей\SAM_6584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9512" y="1581944"/>
            <a:ext cx="4204466" cy="315334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Арнаут\Фотографии\Музей СОШ 2\музей\SAM_6621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079860" y="3277481"/>
            <a:ext cx="2843808" cy="213285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Арнаут\Фотографии\Музей СОШ 2\музей\SAM_6626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051720" y="4750236"/>
            <a:ext cx="2834707" cy="212603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:\Арнаут\Фотографии\Музей СОШ 2\музей\SAM_6623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27062" y="1556792"/>
            <a:ext cx="2865418" cy="214906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C:\Арнаут\Фотографии\Музей СОШ 2\музей\SAM_6624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660232" y="3933056"/>
            <a:ext cx="2067694" cy="27569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8137836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000" b="1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Школа, в которой радостно </a:t>
            </a:r>
            <a:br>
              <a:rPr lang="ru-RU" sz="4000" b="1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жить и учиться</a:t>
            </a:r>
            <a:endParaRPr lang="ru-RU" sz="4000" b="1" i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122" name="Picture 2" descr="C:\Users\Зам.директора по ВР\Desktop\музей\SAM_616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5536" y="1628800"/>
            <a:ext cx="4242778" cy="508518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14338" name="Picture 2" descr="C:\Users\Зам.директора по ВР\Desktop\музей\SAM_6639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579031" y="1595331"/>
            <a:ext cx="3384444" cy="253833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14339" name="Picture 3" descr="C:\Арнаут\Фотографии\Духовно-нравственное\ЮНОСТЬ\sc0012.bmp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779912" y="3759561"/>
            <a:ext cx="3384376" cy="256952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  <p:extLst>
      <p:ext uri="{BB962C8B-B14F-4D97-AF65-F5344CB8AC3E}">
        <p14:creationId xmlns:p14="http://schemas.microsoft.com/office/powerpoint/2010/main" xmlns="" val="19395420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:\Users\Зам.директора по ВР\Desktop\музей\SAM_618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84409" y="1152118"/>
            <a:ext cx="2615298" cy="196147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Школа сегодня</a:t>
            </a:r>
            <a:endParaRPr lang="ru-RU" sz="4000" b="1" i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 descr="C:\Users\Зам.директора по ВР\Desktop\2.jpe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21025448">
            <a:off x="3549572" y="2320421"/>
            <a:ext cx="2548547" cy="350425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Зам.директора по ВР\Desktop\4.jpe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300192" y="1340768"/>
            <a:ext cx="2592288" cy="498823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C:\Арнаут\Фотографии\Казачий класс\Казачий класс 2008-2009\DSCN3910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21123560">
            <a:off x="534041" y="4265457"/>
            <a:ext cx="2946184" cy="220963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146" name="Picture 2" descr="C:\Арнаут\Фотографии\Ученик года\Ученик года 2010 Давиденко Антон\DSCN5868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3567" y="2564904"/>
            <a:ext cx="2496277" cy="187220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8765784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Олимпийцы среди нас</a:t>
            </a:r>
            <a:endParaRPr lang="ru-RU" sz="4000" b="1" i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148" name="Picture 4" descr="C:\Users\Зам.директора по ВР\Desktop\музей\SAM_617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489782" y="2780928"/>
            <a:ext cx="4416491" cy="331236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C:\Арнаут\Фотографии\Музей СОШ 2\музей\SAM_6597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5536" y="1484784"/>
            <a:ext cx="3834426" cy="511256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13808337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500">
        <p:checker/>
      </p:transition>
    </mc:Choice>
    <mc:Fallback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Зам.директора по ВР\Desktop\музей\SAM_617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4873854">
            <a:off x="-49182" y="2856854"/>
            <a:ext cx="4302222" cy="322666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 descr="C:\Users\Зам.директора по ВР\Desktop\музей\SAM_6175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03847" y="1556792"/>
            <a:ext cx="2928325" cy="219624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Арнаут\Фотографии\Лето\Лето 2011\107_PANA\P1060910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16696244">
            <a:off x="5064412" y="3150890"/>
            <a:ext cx="3995936" cy="299695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3528" y="367174"/>
            <a:ext cx="8509153" cy="11896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40902980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500">
        <p:checker/>
      </p:transition>
    </mc:Choice>
    <mc:Fallback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Школе присвоено имя </a:t>
            </a:r>
            <a:r>
              <a:rPr lang="ru-RU" b="1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А.Д.</a:t>
            </a:r>
            <a:r>
              <a:rPr lang="ru-RU" b="1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Кардаша</a:t>
            </a:r>
            <a:endParaRPr lang="ru-RU" b="1" i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194" name="Picture 2" descr="C:\Users\Зам.директора по ВР\Desktop\музей\SAM_619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331640" y="1700808"/>
            <a:ext cx="3342308" cy="2506731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  <a:extLst/>
        </p:spPr>
      </p:pic>
      <p:pic>
        <p:nvPicPr>
          <p:cNvPr id="16386" name="Picture 2" descr="C:\Users\Зам.директора по ВР\Desktop\SAM_6615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31237" y="1550778"/>
            <a:ext cx="2376264" cy="297820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6387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1560" y="4592747"/>
            <a:ext cx="2247219" cy="1853725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  <a:extLst/>
        </p:spPr>
      </p:pic>
      <p:pic>
        <p:nvPicPr>
          <p:cNvPr id="8" name="Рисунок 7" descr="C:\Users\Зам.директора по ВР\Desktop\Арнаут\Фотографии\Здание, Кабинеты\Здание школы\ЗДАНИЕ ШКОЛЫ\sc0002.bmp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563888" y="4718272"/>
            <a:ext cx="1983373" cy="1764035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pic>
        <p:nvPicPr>
          <p:cNvPr id="9" name="Picture 2" descr="C:\Арнаут\Музей СОШ 2\Производственная бригада\5.jpe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12431" y="4683188"/>
            <a:ext cx="2459856" cy="1914164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xmlns="" val="134927687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Память - самая большая ценность человечества</a:t>
            </a:r>
            <a:endParaRPr lang="ru-RU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42" name="Picture 2" descr="C:\Users\Зам.директора по ВР\Desktop\музей\SAM_618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48310" y="4293096"/>
            <a:ext cx="2567760" cy="192582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8434" name="Picture 2" descr="C:\Users\Зам.директора по ВР\Desktop\музей\SAM_6588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75856" y="4222005"/>
            <a:ext cx="2932821" cy="219961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8435" name="Picture 3" descr="C:\Users\Зам.директора по ВР\Desktop\музей\SAM_6589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1892" y="1873096"/>
            <a:ext cx="2602436" cy="195182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8436" name="Picture 4" descr="C:\Users\Зам.директора по ВР\Desktop\музей\SAM_6590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444208" y="2021810"/>
            <a:ext cx="2332815" cy="174961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8437" name="Picture 5" descr="C:\Users\Зам.директора по ВР\Desktop\музей\SAM_6592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643244" y="1926598"/>
            <a:ext cx="2459764" cy="184482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C:\Арнаут\Фотографии\Музей СОШ 2\S1034312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418042" y="4365104"/>
            <a:ext cx="2566594" cy="192494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770445637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Будни музея</a:t>
            </a:r>
            <a:endParaRPr lang="ru-RU" sz="40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099" name="Picture 3" descr="C:\Арнаут\Фотографии\Музей СОШ 2\5а\SAM_584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39277" y="2385795"/>
            <a:ext cx="2651787" cy="198884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C:\Арнаут\Фотографии\Казачий класс\Поствящение в казачата 2013 1в Петрова Л.В\Фото0310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29613" y="3141203"/>
            <a:ext cx="2709664" cy="203224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C:\Арнаут\Фотографии\Музей СОШ 2\5б в музее 22.10.14\DSC01486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706685" y="1400336"/>
            <a:ext cx="2431230" cy="182342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103" name="Picture 7" descr="C:\Арнаут\Фотографии\Музей СОШ 2\5б в музее 22.10.14\DSC01488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859458" y="3223759"/>
            <a:ext cx="2489515" cy="186713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 descr="C:\Арнаут\Фотографии\Музей СОШ 2\5б в музее 22.10.14\DSC01496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1520" y="1434413"/>
            <a:ext cx="2382011" cy="178650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104" name="Picture 8" descr="C:\Арнаут\Фотографии\Гражданско-патр\Месячник оборонно-массовой работы 2015\Защита проектов\IMG_20150205_122547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846918" y="5091728"/>
            <a:ext cx="2432113" cy="176627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105" name="Picture 9" descr="C:\Арнаут\Фотографии\Гражданско-патр\Месячник оборонно-массовой работы 2015\Защита проектов\IMG_20150205_122419.jp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438695" y="5090895"/>
            <a:ext cx="2862951" cy="176627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08407076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Ветераны всегда  с нами</a:t>
            </a:r>
            <a:endParaRPr lang="ru-RU" sz="40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122" name="Picture 2" descr="C:\Арнаут\Фотографии\Гражданско-патр\Месячник оборонно-массовой работы 2015\Встреча с труж. тыла 13.02.15\DSC_002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7854" y="1706486"/>
            <a:ext cx="3563888" cy="237592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Арнаут\Фотографии\Гражданско-патр\Встреча с Федоренко 24.10.2014\SAM_571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44619" y="3501008"/>
            <a:ext cx="2843808" cy="213285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C:\Арнаут\Фотографии\Гражданско-патр\ВСстреча с ветараном\S1032828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561856" y="1739143"/>
            <a:ext cx="3035829" cy="227687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125" name="Picture 5" descr="C:\Арнаут\Фотографии\Гражданско-патр\Месячник оборонно-массовой работы 2010\встреча с ветеранами Даня\XL801730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6184" y="5085184"/>
            <a:ext cx="3345735" cy="142378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C:\Арнаут\Фотографии\Гражданско-патр\Месячник оборонно-массовой работы 2011\Встреча с ветераном 9в\S1030614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69563" y="4874662"/>
            <a:ext cx="2459765" cy="184482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348917030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95536" y="260648"/>
            <a:ext cx="8229600" cy="1872208"/>
          </a:xfrm>
        </p:spPr>
        <p:txBody>
          <a:bodyPr>
            <a:normAutofit fontScale="90000"/>
          </a:bodyPr>
          <a:lstStyle/>
          <a:p>
            <a:pPr algn="l"/>
            <a:r>
              <a:rPr lang="ru-RU" dirty="0" smtClean="0"/>
              <a:t/>
            </a:r>
            <a:br>
              <a:rPr lang="ru-RU" dirty="0" smtClean="0"/>
            </a:br>
            <a:r>
              <a:rPr lang="ru-RU" sz="3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Прошлое должно служить современности.</a:t>
            </a:r>
            <a:br>
              <a:rPr lang="ru-RU" sz="3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</a:t>
            </a:r>
            <a:r>
              <a:rPr lang="ru-RU" sz="2200" b="1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Д.Лихачев</a:t>
            </a:r>
            <a:endParaRPr lang="ru-RU" sz="22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 descr="C:\Users\Зам.директора по ВР\Desktop\SAM_664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5536" y="1844824"/>
            <a:ext cx="3528391" cy="304521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  <a:extLst/>
        </p:spPr>
      </p:pic>
      <p:pic>
        <p:nvPicPr>
          <p:cNvPr id="2052" name="Picture 4" descr="C:\Users\Зам.директора по ВР\Desktop\SAM_6645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139952" y="3402523"/>
            <a:ext cx="4723121" cy="283623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  <p:extLst>
      <p:ext uri="{BB962C8B-B14F-4D97-AF65-F5344CB8AC3E}">
        <p14:creationId xmlns:p14="http://schemas.microsoft.com/office/powerpoint/2010/main" xmlns="" val="7756349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spcAft>
                <a:spcPts val="0"/>
              </a:spcAft>
            </a:pPr>
            <a:r>
              <a:rPr lang="ru-RU" dirty="0" smtClean="0">
                <a:effectLst/>
                <a:latin typeface="Times New Roman"/>
                <a:ea typeface="Times New Roman"/>
              </a:rPr>
              <a:t>создать условия для формирования у подрастающего поколения чувства ответственности и гордости за свое Отечество, школу, семью, т.е. чувства сопричастности к прошлому и настоящему своей Родины.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effectLst/>
                <a:latin typeface="Times New Roman"/>
                <a:ea typeface="Times New Roman"/>
              </a:rPr>
              <a:t>Цель проекта: </a:t>
            </a:r>
            <a:endParaRPr lang="ru-RU" i="1" dirty="0"/>
          </a:p>
        </p:txBody>
      </p:sp>
    </p:spTree>
    <p:extLst>
      <p:ext uri="{BB962C8B-B14F-4D97-AF65-F5344CB8AC3E}">
        <p14:creationId xmlns:p14="http://schemas.microsoft.com/office/powerpoint/2010/main" xmlns="" val="1693446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72067" y="1844824"/>
            <a:ext cx="7408333" cy="4608512"/>
          </a:xfrm>
        </p:spPr>
        <p:txBody>
          <a:bodyPr>
            <a:normAutofit lnSpcReduction="10000"/>
          </a:bodyPr>
          <a:lstStyle/>
          <a:p>
            <a:pPr marL="342900" lvl="0" indent="-342900" algn="just">
              <a:spcAft>
                <a:spcPts val="0"/>
              </a:spcAft>
              <a:buFont typeface="Symbol"/>
              <a:buChar char=""/>
            </a:pPr>
            <a:r>
              <a:rPr lang="ru-RU" dirty="0">
                <a:latin typeface="Times New Roman"/>
                <a:ea typeface="Times New Roman"/>
              </a:rPr>
              <a:t>рост интереса обучающихся к изучению истории школы, района, проявление чувства патриотизма к своей стране (на основе объективных показателей личностного роста обучающихся в рамках ФГОС);</a:t>
            </a:r>
          </a:p>
          <a:p>
            <a:pPr marL="342900" lvl="0" indent="-342900" algn="just">
              <a:spcAft>
                <a:spcPts val="0"/>
              </a:spcAft>
              <a:buFont typeface="Symbol"/>
              <a:buChar char=""/>
            </a:pPr>
            <a:r>
              <a:rPr lang="ru-RU" dirty="0">
                <a:latin typeface="Times New Roman"/>
                <a:ea typeface="Times New Roman"/>
              </a:rPr>
              <a:t>рост числа детей, участвующих в акциях и мероприятиях, проводимым школьным музеем;</a:t>
            </a:r>
          </a:p>
          <a:p>
            <a:pPr marL="342900" lvl="0" indent="-342900" algn="just">
              <a:spcAft>
                <a:spcPts val="0"/>
              </a:spcAft>
              <a:buFont typeface="Symbol"/>
              <a:buChar char=""/>
            </a:pPr>
            <a:r>
              <a:rPr lang="ru-RU" dirty="0">
                <a:latin typeface="Times New Roman"/>
                <a:ea typeface="Times New Roman"/>
              </a:rPr>
              <a:t>увеличение активности и результативности участия в муниципальных  патриотических акциях и конкурсах;</a:t>
            </a:r>
          </a:p>
          <a:p>
            <a:pPr marL="342900" lvl="0" indent="-342900" algn="just">
              <a:spcAft>
                <a:spcPts val="0"/>
              </a:spcAft>
              <a:buFont typeface="Symbol"/>
              <a:buChar char=""/>
            </a:pPr>
            <a:r>
              <a:rPr lang="ru-RU" dirty="0">
                <a:latin typeface="Times New Roman"/>
                <a:ea typeface="Times New Roman"/>
              </a:rPr>
              <a:t>рост количества учителей, использующих возможности музея для проведения уроков по программе школьных предметов, классных часов, других мероприятий воспитательного </a:t>
            </a:r>
            <a:r>
              <a:rPr lang="ru-RU" dirty="0" smtClean="0">
                <a:latin typeface="Times New Roman"/>
                <a:ea typeface="Times New Roman"/>
              </a:rPr>
              <a:t>характера.</a:t>
            </a:r>
            <a:endParaRPr lang="ru-RU" dirty="0">
              <a:latin typeface="Times New Roman"/>
              <a:ea typeface="Times New Roman"/>
            </a:endParaRP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L="457200">
              <a:spcAft>
                <a:spcPts val="0"/>
              </a:spcAft>
            </a:pPr>
            <a:r>
              <a:rPr lang="ru-RU" b="1" i="1" dirty="0" smtClean="0">
                <a:latin typeface="Times New Roman"/>
                <a:ea typeface="Times New Roman"/>
              </a:rPr>
              <a:t/>
            </a:r>
            <a:br>
              <a:rPr lang="ru-RU" b="1" i="1" dirty="0" smtClean="0">
                <a:latin typeface="Times New Roman"/>
                <a:ea typeface="Times New Roman"/>
              </a:rPr>
            </a:br>
            <a:r>
              <a:rPr lang="ru-RU" b="1" i="1" dirty="0" smtClean="0">
                <a:latin typeface="Times New Roman"/>
                <a:ea typeface="Times New Roman"/>
              </a:rPr>
              <a:t>Результаты </a:t>
            </a:r>
            <a:r>
              <a:rPr lang="ru-RU" b="1" i="1" dirty="0">
                <a:latin typeface="Times New Roman"/>
                <a:ea typeface="Times New Roman"/>
              </a:rPr>
              <a:t>работы школьного музея</a:t>
            </a:r>
            <a:r>
              <a:rPr lang="ru-RU" b="1" dirty="0">
                <a:latin typeface="Times New Roman"/>
                <a:ea typeface="Times New Roman"/>
              </a:rPr>
              <a:t>:</a:t>
            </a:r>
            <a:r>
              <a:rPr lang="ru-RU" dirty="0">
                <a:latin typeface="Times New Roman"/>
                <a:ea typeface="Times New Roman"/>
              </a:rPr>
              <a:t/>
            </a:r>
            <a:br>
              <a:rPr lang="ru-RU" dirty="0">
                <a:latin typeface="Times New Roman"/>
                <a:ea typeface="Times New Roman"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1627625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457200" lvl="0" indent="-457200" algn="just">
              <a:buFont typeface="+mj-lt"/>
              <a:buAutoNum type="arabicPeriod"/>
            </a:pPr>
            <a:r>
              <a:rPr lang="ru-RU" dirty="0" smtClean="0">
                <a:effectLst/>
                <a:latin typeface="Times New Roman"/>
                <a:ea typeface="Times New Roman"/>
              </a:rPr>
              <a:t>Воспитывать у обучающихся социальную ответственность, патриотизм и гражданскую позицию по отношению к Родине, ветеранам Великой Отечественной войны.</a:t>
            </a:r>
          </a:p>
          <a:p>
            <a:pPr marL="457200" lvl="0" indent="-457200" algn="just">
              <a:buFont typeface="+mj-lt"/>
              <a:buAutoNum type="arabicPeriod"/>
            </a:pPr>
            <a:r>
              <a:rPr lang="ru-RU" dirty="0" smtClean="0">
                <a:effectLst/>
                <a:latin typeface="Times New Roman"/>
                <a:ea typeface="Times New Roman"/>
              </a:rPr>
              <a:t>Формировать толерантность и </a:t>
            </a:r>
            <a:r>
              <a:rPr lang="ru-RU" dirty="0" err="1" smtClean="0">
                <a:effectLst/>
                <a:latin typeface="Times New Roman"/>
                <a:ea typeface="Times New Roman"/>
              </a:rPr>
              <a:t>коммуникативность</a:t>
            </a:r>
            <a:r>
              <a:rPr lang="ru-RU" dirty="0" smtClean="0">
                <a:effectLst/>
                <a:latin typeface="Times New Roman"/>
                <a:ea typeface="Times New Roman"/>
              </a:rPr>
              <a:t> как основы жизнедеятельности человека, опыта гражданского действия.</a:t>
            </a:r>
          </a:p>
          <a:p>
            <a:pPr marL="457200" indent="-457200">
              <a:buFont typeface="+mj-lt"/>
              <a:buAutoNum type="arabicPeriod"/>
            </a:pPr>
            <a:r>
              <a:rPr lang="ru-RU" dirty="0" smtClean="0">
                <a:effectLst/>
                <a:latin typeface="Times New Roman"/>
                <a:ea typeface="Times New Roman"/>
              </a:rPr>
              <a:t>Развивать коммуникативные компетенции, навыки исследовательской работы, поддерживать творческие способностей детей, формировать интерес к отечественной культуре и уважительное отношение к нравственным ценностям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spcAft>
                <a:spcPts val="0"/>
              </a:spcAft>
            </a:pPr>
            <a:r>
              <a:rPr lang="ru-RU" b="1" i="1" dirty="0" smtClean="0">
                <a:effectLst/>
                <a:latin typeface="Times New Roman"/>
                <a:ea typeface="Times New Roman"/>
              </a:rPr>
              <a:t>Задачи:</a:t>
            </a:r>
            <a:r>
              <a:rPr lang="ru-RU" dirty="0" smtClean="0">
                <a:effectLst/>
                <a:latin typeface="Times New Roman"/>
                <a:ea typeface="Times New Roman"/>
              </a:rPr>
              <a:t/>
            </a:r>
            <a:br>
              <a:rPr lang="ru-RU" dirty="0" smtClean="0">
                <a:effectLst/>
                <a:latin typeface="Times New Roman"/>
                <a:ea typeface="Times New Roman"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1245712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lvl="0" algn="just">
              <a:buFont typeface="+mj-lt"/>
              <a:buAutoNum type="arabicPeriod"/>
            </a:pPr>
            <a:r>
              <a:rPr lang="ru-RU" dirty="0" smtClean="0">
                <a:effectLst/>
                <a:latin typeface="Times New Roman"/>
                <a:ea typeface="Times New Roman"/>
              </a:rPr>
              <a:t>Внедрение новых форм освоения исторического и культурного наследия в работе с музеями.</a:t>
            </a:r>
          </a:p>
          <a:p>
            <a:pPr lvl="0" algn="just">
              <a:buFont typeface="+mj-lt"/>
              <a:buAutoNum type="arabicPeriod"/>
            </a:pPr>
            <a:r>
              <a:rPr lang="ru-RU" dirty="0" smtClean="0">
                <a:effectLst/>
                <a:latin typeface="Times New Roman"/>
                <a:ea typeface="Times New Roman"/>
              </a:rPr>
              <a:t>Разработка программы гражданско-патриотического, социального воспитания обучающихся на основе деятельности школьного музея.</a:t>
            </a:r>
          </a:p>
          <a:p>
            <a:pPr lvl="0" algn="just">
              <a:buFont typeface="+mj-lt"/>
              <a:buAutoNum type="arabicPeriod"/>
            </a:pPr>
            <a:r>
              <a:rPr lang="ru-RU" dirty="0" smtClean="0">
                <a:effectLst/>
                <a:latin typeface="Times New Roman"/>
                <a:ea typeface="Times New Roman"/>
              </a:rPr>
              <a:t>Повышение интереса обучающихся к изучению истории своего учреждения, района, проявление чувства патриотизма к своей стране, через систему творческого участия в деятельности музея.</a:t>
            </a:r>
          </a:p>
          <a:p>
            <a:pPr lvl="0" algn="just">
              <a:buFont typeface="+mj-lt"/>
              <a:buAutoNum type="arabicPeriod"/>
            </a:pPr>
            <a:r>
              <a:rPr lang="ru-RU" dirty="0" smtClean="0">
                <a:effectLst/>
                <a:latin typeface="Times New Roman"/>
                <a:ea typeface="Times New Roman"/>
              </a:rPr>
              <a:t>Повышение эффективности работы школьного музея за счет использования инновационных форм и методов для решения воспитательных задач ОО.</a:t>
            </a:r>
          </a:p>
          <a:p>
            <a:pPr lvl="0" algn="just">
              <a:buFont typeface="+mj-lt"/>
              <a:buAutoNum type="arabicPeriod"/>
            </a:pPr>
            <a:r>
              <a:rPr lang="ru-RU" dirty="0" smtClean="0">
                <a:effectLst/>
                <a:latin typeface="Times New Roman"/>
                <a:ea typeface="Times New Roman"/>
              </a:rPr>
              <a:t>Освоение обучающимися приемов музейной деятельности.</a:t>
            </a:r>
          </a:p>
          <a:p>
            <a:pPr lvl="0" algn="just">
              <a:buFont typeface="+mj-lt"/>
              <a:buAutoNum type="arabicPeriod"/>
            </a:pPr>
            <a:r>
              <a:rPr lang="ru-RU" dirty="0" smtClean="0">
                <a:effectLst/>
                <a:latin typeface="Times New Roman"/>
                <a:ea typeface="Times New Roman"/>
              </a:rPr>
              <a:t>Расширение информационного пространства деятельности школьного музея «Поклонимся Великим тем годам» путем сотрудничества с советом ветеранов Ленинградского района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spcAft>
                <a:spcPts val="0"/>
              </a:spcAft>
            </a:pPr>
            <a:r>
              <a:rPr lang="ru-RU" b="1" i="1" dirty="0" smtClean="0">
                <a:effectLst/>
                <a:latin typeface="Times New Roman"/>
                <a:ea typeface="Times New Roman"/>
              </a:rPr>
              <a:t>Ожидаемый  результат:</a:t>
            </a:r>
            <a:r>
              <a:rPr lang="ru-RU" dirty="0" smtClean="0">
                <a:effectLst/>
                <a:latin typeface="Times New Roman"/>
                <a:ea typeface="Times New Roman"/>
              </a:rPr>
              <a:t/>
            </a:r>
            <a:br>
              <a:rPr lang="ru-RU" dirty="0" smtClean="0">
                <a:effectLst/>
                <a:latin typeface="Times New Roman"/>
                <a:ea typeface="Times New Roman"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86882724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lvl="0" indent="-457200" algn="just">
              <a:buFont typeface="+mj-lt"/>
              <a:buAutoNum type="arabicPeriod"/>
            </a:pPr>
            <a:r>
              <a:rPr lang="ru-RU" dirty="0" smtClean="0">
                <a:effectLst/>
                <a:latin typeface="Times New Roman"/>
                <a:ea typeface="Times New Roman"/>
              </a:rPr>
              <a:t>Презентация итоговых материалов проекта в  средствах массовой информации.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ru-RU" dirty="0" smtClean="0">
                <a:effectLst/>
                <a:latin typeface="Times New Roman"/>
                <a:ea typeface="Times New Roman"/>
              </a:rPr>
              <a:t>Выпуск школьных газет, посвященных знаменательным событиям России.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ru-RU" dirty="0" smtClean="0">
                <a:latin typeface="Times New Roman"/>
              </a:rPr>
              <a:t>Разработки внеклассных мероприятий, классных часов, </a:t>
            </a:r>
            <a:r>
              <a:rPr lang="ru-RU" dirty="0">
                <a:solidFill>
                  <a:srgbClr val="073E87"/>
                </a:solidFill>
                <a:latin typeface="Times New Roman"/>
                <a:ea typeface="Times New Roman"/>
              </a:rPr>
              <a:t>посвященных знаменательным </a:t>
            </a:r>
            <a:r>
              <a:rPr lang="ru-RU" dirty="0" smtClean="0">
                <a:solidFill>
                  <a:srgbClr val="073E87"/>
                </a:solidFill>
                <a:latin typeface="Times New Roman"/>
                <a:ea typeface="Times New Roman"/>
              </a:rPr>
              <a:t>событиям школы, района, края.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>
                <a:effectLst/>
                <a:latin typeface="Times New Roman"/>
                <a:ea typeface="Times New Roman"/>
              </a:rPr>
              <a:t>Ожидаемые</a:t>
            </a:r>
            <a:r>
              <a:rPr lang="ru-RU" i="1" dirty="0" smtClean="0">
                <a:effectLst/>
                <a:latin typeface="Times New Roman"/>
                <a:ea typeface="Times New Roman"/>
              </a:rPr>
              <a:t> </a:t>
            </a:r>
            <a:r>
              <a:rPr lang="ru-RU" b="1" i="1" dirty="0" smtClean="0">
                <a:effectLst/>
                <a:latin typeface="Times New Roman"/>
                <a:ea typeface="Times New Roman"/>
              </a:rPr>
              <a:t>образовательные продукты</a:t>
            </a:r>
            <a:endParaRPr lang="ru-RU" i="1" dirty="0"/>
          </a:p>
        </p:txBody>
      </p:sp>
    </p:spTree>
    <p:extLst>
      <p:ext uri="{BB962C8B-B14F-4D97-AF65-F5344CB8AC3E}">
        <p14:creationId xmlns:p14="http://schemas.microsoft.com/office/powerpoint/2010/main" xmlns="" val="396609917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indent="0" algn="just">
              <a:spcAft>
                <a:spcPts val="0"/>
              </a:spcAft>
              <a:buNone/>
            </a:pPr>
            <a:r>
              <a:rPr lang="ru-RU" dirty="0" smtClean="0">
                <a:effectLst/>
                <a:latin typeface="Times New Roman"/>
                <a:ea typeface="Times New Roman"/>
              </a:rPr>
              <a:t>заместитель директора по BP, </a:t>
            </a:r>
          </a:p>
          <a:p>
            <a:pPr indent="0" algn="just">
              <a:spcAft>
                <a:spcPts val="0"/>
              </a:spcAft>
              <a:buNone/>
            </a:pPr>
            <a:r>
              <a:rPr lang="ru-RU" dirty="0" smtClean="0">
                <a:effectLst/>
                <a:latin typeface="Times New Roman"/>
                <a:ea typeface="Times New Roman"/>
              </a:rPr>
              <a:t>руководитель музея ОО, </a:t>
            </a:r>
          </a:p>
          <a:p>
            <a:pPr indent="0" algn="just">
              <a:spcAft>
                <a:spcPts val="0"/>
              </a:spcAft>
              <a:buNone/>
            </a:pPr>
            <a:r>
              <a:rPr lang="ru-RU" dirty="0" smtClean="0">
                <a:effectLst/>
                <a:latin typeface="Times New Roman"/>
                <a:ea typeface="Times New Roman"/>
              </a:rPr>
              <a:t>классные руководители, </a:t>
            </a:r>
          </a:p>
          <a:p>
            <a:pPr indent="0" algn="just">
              <a:spcAft>
                <a:spcPts val="0"/>
              </a:spcAft>
              <a:buNone/>
            </a:pPr>
            <a:r>
              <a:rPr lang="ru-RU" dirty="0" smtClean="0">
                <a:effectLst/>
                <a:latin typeface="Times New Roman"/>
                <a:ea typeface="Times New Roman"/>
              </a:rPr>
              <a:t>педагоги дополнительного образования, </a:t>
            </a:r>
          </a:p>
          <a:p>
            <a:pPr indent="0" algn="just">
              <a:spcAft>
                <a:spcPts val="0"/>
              </a:spcAft>
              <a:buNone/>
            </a:pPr>
            <a:r>
              <a:rPr lang="ru-RU" dirty="0" smtClean="0">
                <a:effectLst/>
                <a:latin typeface="Times New Roman"/>
                <a:ea typeface="Times New Roman"/>
              </a:rPr>
              <a:t>ветераны </a:t>
            </a:r>
            <a:r>
              <a:rPr lang="ru-RU" dirty="0" err="1" smtClean="0">
                <a:effectLst/>
                <a:latin typeface="Times New Roman"/>
                <a:ea typeface="Times New Roman"/>
              </a:rPr>
              <a:t>ВОв</a:t>
            </a:r>
            <a:r>
              <a:rPr lang="ru-RU" dirty="0" smtClean="0">
                <a:effectLst/>
                <a:latin typeface="Times New Roman"/>
                <a:ea typeface="Times New Roman"/>
              </a:rPr>
              <a:t>, </a:t>
            </a:r>
          </a:p>
          <a:p>
            <a:pPr indent="0" algn="just">
              <a:spcAft>
                <a:spcPts val="0"/>
              </a:spcAft>
              <a:buNone/>
            </a:pPr>
            <a:r>
              <a:rPr lang="ru-RU" dirty="0" smtClean="0">
                <a:effectLst/>
                <a:latin typeface="Times New Roman"/>
                <a:ea typeface="Times New Roman"/>
              </a:rPr>
              <a:t>учителя истории, </a:t>
            </a:r>
          </a:p>
          <a:p>
            <a:pPr indent="0" algn="just">
              <a:spcAft>
                <a:spcPts val="0"/>
              </a:spcAft>
              <a:buNone/>
            </a:pPr>
            <a:r>
              <a:rPr lang="ru-RU" dirty="0" smtClean="0">
                <a:effectLst/>
                <a:latin typeface="Times New Roman"/>
                <a:ea typeface="Times New Roman"/>
              </a:rPr>
              <a:t>обучающиеся.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effectLst/>
                <a:latin typeface="Times New Roman"/>
                <a:ea typeface="Times New Roman"/>
              </a:rPr>
              <a:t>Участники проекта:</a:t>
            </a:r>
            <a:endParaRPr lang="ru-RU" i="1" dirty="0"/>
          </a:p>
        </p:txBody>
      </p:sp>
    </p:spTree>
    <p:extLst>
      <p:ext uri="{BB962C8B-B14F-4D97-AF65-F5344CB8AC3E}">
        <p14:creationId xmlns:p14="http://schemas.microsoft.com/office/powerpoint/2010/main" xmlns="" val="22682242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72067" y="1988840"/>
            <a:ext cx="7408333" cy="4137323"/>
          </a:xfrm>
        </p:spPr>
        <p:txBody>
          <a:bodyPr>
            <a:normAutofit lnSpcReduction="10000"/>
          </a:bodyPr>
          <a:lstStyle/>
          <a:p>
            <a:pPr marL="457200" indent="-457200" algn="just">
              <a:buFont typeface="+mj-lt"/>
              <a:buAutoNum type="arabicPeriod"/>
            </a:pPr>
            <a:r>
              <a:rPr lang="ru-RU" dirty="0" smtClean="0">
                <a:effectLst/>
                <a:latin typeface="Times New Roman"/>
                <a:ea typeface="Times New Roman"/>
              </a:rPr>
              <a:t>Вовлечение в активную поисковую, проектную деятельность с использованием компьютерных технологий большого количества обучающихся.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ru-RU" dirty="0" smtClean="0">
                <a:effectLst/>
                <a:latin typeface="Times New Roman"/>
                <a:ea typeface="Times New Roman"/>
              </a:rPr>
              <a:t>Регулярное пополнение экспозиций музея творческими, исследовательскими работами обучающихся.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ru-RU" dirty="0" smtClean="0">
                <a:effectLst/>
                <a:latin typeface="Times New Roman"/>
                <a:ea typeface="Times New Roman"/>
              </a:rPr>
              <a:t>Объединение усилий учителей-предметников, классных руководителей, заместителя директора по BP, руководителя школьного музея в целях интеграции преподавания различных предметов на базе музея.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indent="540385">
              <a:spcAft>
                <a:spcPts val="0"/>
              </a:spcAft>
            </a:pPr>
            <a:r>
              <a:rPr lang="ru-RU" b="1" i="1" dirty="0" smtClean="0">
                <a:effectLst/>
                <a:latin typeface="Times New Roman"/>
                <a:ea typeface="Times New Roman"/>
              </a:rPr>
              <a:t>Новизна  проекта:</a:t>
            </a:r>
            <a:r>
              <a:rPr lang="ru-RU" dirty="0" smtClean="0">
                <a:effectLst/>
                <a:latin typeface="Times New Roman"/>
                <a:ea typeface="Times New Roman"/>
              </a:rPr>
              <a:t/>
            </a:r>
            <a:br>
              <a:rPr lang="ru-RU" dirty="0" smtClean="0">
                <a:effectLst/>
                <a:latin typeface="Times New Roman"/>
                <a:ea typeface="Times New Roman"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502690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405</TotalTime>
  <Words>720</Words>
  <Application>Microsoft Office PowerPoint</Application>
  <PresentationFormat>Экран (4:3)</PresentationFormat>
  <Paragraphs>193</Paragraphs>
  <Slides>40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40</vt:i4>
      </vt:variant>
    </vt:vector>
  </HeadingPairs>
  <TitlesOfParts>
    <vt:vector size="41" baseType="lpstr">
      <vt:lpstr>Волна</vt:lpstr>
      <vt:lpstr>Слайд 1</vt:lpstr>
      <vt:lpstr>Слайд 2</vt:lpstr>
      <vt:lpstr>Актуальность проекта </vt:lpstr>
      <vt:lpstr>Цель проекта: </vt:lpstr>
      <vt:lpstr>Задачи: </vt:lpstr>
      <vt:lpstr>Ожидаемый  результат: </vt:lpstr>
      <vt:lpstr>Ожидаемые образовательные продукты</vt:lpstr>
      <vt:lpstr>Участники проекта:</vt:lpstr>
      <vt:lpstr>Новизна  проекта: </vt:lpstr>
      <vt:lpstr>Содержание проекта </vt:lpstr>
      <vt:lpstr>Слайд 11</vt:lpstr>
      <vt:lpstr>Документация музея</vt:lpstr>
      <vt:lpstr>Слайд 13</vt:lpstr>
      <vt:lpstr>Слайд 14</vt:lpstr>
      <vt:lpstr>Фотохроника из жизни музея</vt:lpstr>
      <vt:lpstr>Они стояли у истоков</vt:lpstr>
      <vt:lpstr>Школьная хроника</vt:lpstr>
      <vt:lpstr>Педагогическая летопись</vt:lpstr>
      <vt:lpstr>Школе -  11 7 лет</vt:lpstr>
      <vt:lpstr>Известные люди –  интересные судьбы</vt:lpstr>
      <vt:lpstr>Поклонимся Великим тем годам</vt:lpstr>
      <vt:lpstr>Слайд 22</vt:lpstr>
      <vt:lpstr>Слайд 23</vt:lpstr>
      <vt:lpstr>Слайд 24</vt:lpstr>
      <vt:lpstr>Слайд 25</vt:lpstr>
      <vt:lpstr>Преемственность поколений</vt:lpstr>
      <vt:lpstr>Участники  слета</vt:lpstr>
      <vt:lpstr>Слайд 28</vt:lpstr>
      <vt:lpstr>Есть такая профессия –  Родину защищать!</vt:lpstr>
      <vt:lpstr>Нам школа строить и жить помогает</vt:lpstr>
      <vt:lpstr>Школа, в которой радостно  жить и учиться</vt:lpstr>
      <vt:lpstr>Школа сегодня</vt:lpstr>
      <vt:lpstr>Олимпийцы среди нас</vt:lpstr>
      <vt:lpstr>Слайд 34</vt:lpstr>
      <vt:lpstr>Школе присвоено имя А.Д.Кардаша</vt:lpstr>
      <vt:lpstr>Память - самая большая ценность человечества</vt:lpstr>
      <vt:lpstr>Будни музея</vt:lpstr>
      <vt:lpstr>Ветераны всегда  с нами</vt:lpstr>
      <vt:lpstr> Прошлое должно служить современности.                                                                   Д.Лихачев</vt:lpstr>
      <vt:lpstr> Результаты работы школьного музея: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Зам.директора по ВР</dc:creator>
  <cp:lastModifiedBy>7</cp:lastModifiedBy>
  <cp:revision>69</cp:revision>
  <dcterms:created xsi:type="dcterms:W3CDTF">2011-09-16T19:01:09Z</dcterms:created>
  <dcterms:modified xsi:type="dcterms:W3CDTF">2015-05-21T07:08:20Z</dcterms:modified>
</cp:coreProperties>
</file>